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5"/>
    <p:sldId id="257" r:id="rId56"/>
    <p:sldId id="258" r:id="rId57"/>
    <p:sldId id="259" r:id="rId58"/>
    <p:sldId id="260" r:id="rId59"/>
    <p:sldId id="261" r:id="rId60"/>
    <p:sldId id="262" r:id="rId61"/>
    <p:sldId id="263" r:id="rId62"/>
    <p:sldId id="264" r:id="rId63"/>
    <p:sldId id="265" r:id="rId64"/>
    <p:sldId id="266" r:id="rId65"/>
    <p:sldId id="267" r:id="rId66"/>
    <p:sldId id="268" r:id="rId6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eutra Display" charset="1" panose="020000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Barlow Condensed" charset="1" panose="00000506000000000000"/>
      <p:regular r:id="rId17"/>
    </p:embeddedFont>
    <p:embeddedFont>
      <p:font typeface="Barlow Condensed Bold" charset="1" panose="00000806000000000000"/>
      <p:regular r:id="rId18"/>
    </p:embeddedFont>
    <p:embeddedFont>
      <p:font typeface="Barlow Condensed Italics" charset="1" panose="00000506000000000000"/>
      <p:regular r:id="rId19"/>
    </p:embeddedFont>
    <p:embeddedFont>
      <p:font typeface="Barlow Condensed Bold Italics" charset="1" panose="00000806000000000000"/>
      <p:regular r:id="rId20"/>
    </p:embeddedFont>
    <p:embeddedFont>
      <p:font typeface="Barlow Condensed Thin" charset="1" panose="00000306000000000000"/>
      <p:regular r:id="rId21"/>
    </p:embeddedFont>
    <p:embeddedFont>
      <p:font typeface="Barlow Condensed Thin Italics" charset="1" panose="00000306000000000000"/>
      <p:regular r:id="rId22"/>
    </p:embeddedFont>
    <p:embeddedFont>
      <p:font typeface="Barlow Condensed Medium" charset="1" panose="00000606000000000000"/>
      <p:regular r:id="rId23"/>
    </p:embeddedFont>
    <p:embeddedFont>
      <p:font typeface="Barlow Condensed Medium Italics" charset="1" panose="00000606000000000000"/>
      <p:regular r:id="rId24"/>
    </p:embeddedFont>
    <p:embeddedFont>
      <p:font typeface="Barlow Condensed Semi-Bold" charset="1" panose="00000706000000000000"/>
      <p:regular r:id="rId25"/>
    </p:embeddedFont>
    <p:embeddedFont>
      <p:font typeface="Barlow Condensed Semi-Bold Italics" charset="1" panose="00000706000000000000"/>
      <p:regular r:id="rId26"/>
    </p:embeddedFont>
    <p:embeddedFont>
      <p:font typeface="Barlow Condensed Heavy" charset="1" panose="00000A06000000000000"/>
      <p:regular r:id="rId27"/>
    </p:embeddedFont>
    <p:embeddedFont>
      <p:font typeface="Barlow Condensed Heavy Italics" charset="1" panose="00000A06000000000000"/>
      <p:regular r:id="rId28"/>
    </p:embeddedFont>
    <p:embeddedFont>
      <p:font typeface="Cocomat Pro" charset="1" panose="00000500000000000000"/>
      <p:regular r:id="rId29"/>
    </p:embeddedFont>
    <p:embeddedFont>
      <p:font typeface="Cocomat Pro Bold" charset="1" panose="00000700000000000000"/>
      <p:regular r:id="rId30"/>
    </p:embeddedFont>
    <p:embeddedFont>
      <p:font typeface="Cocomat Pro Italics" charset="1" panose="00000500000000000000"/>
      <p:regular r:id="rId31"/>
    </p:embeddedFont>
    <p:embeddedFont>
      <p:font typeface="Cocomat Pro Bold Italics" charset="1" panose="00000700000000000000"/>
      <p:regular r:id="rId32"/>
    </p:embeddedFont>
    <p:embeddedFont>
      <p:font typeface="Cocomat Pro Thin" charset="1" panose="00000200000000000000"/>
      <p:regular r:id="rId33"/>
    </p:embeddedFont>
    <p:embeddedFont>
      <p:font typeface="Cocomat Pro Thin Italics" charset="1" panose="00000200000000000000"/>
      <p:regular r:id="rId34"/>
    </p:embeddedFont>
    <p:embeddedFont>
      <p:font typeface="Cocomat Pro Heavy" charset="1" panose="00000A00000000000000"/>
      <p:regular r:id="rId35"/>
    </p:embeddedFont>
    <p:embeddedFont>
      <p:font typeface="Cocomat Pro Heavy Italics" charset="1" panose="00000A00000000000000"/>
      <p:regular r:id="rId36"/>
    </p:embeddedFont>
    <p:embeddedFont>
      <p:font typeface="Montserrat" charset="1" panose="00000500000000000000"/>
      <p:regular r:id="rId37"/>
    </p:embeddedFont>
    <p:embeddedFont>
      <p:font typeface="Montserrat Bold" charset="1" panose="00000800000000000000"/>
      <p:regular r:id="rId38"/>
    </p:embeddedFont>
    <p:embeddedFont>
      <p:font typeface="Montserrat Italics" charset="1" panose="00000500000000000000"/>
      <p:regular r:id="rId39"/>
    </p:embeddedFont>
    <p:embeddedFont>
      <p:font typeface="Montserrat Bold Italics" charset="1" panose="00000800000000000000"/>
      <p:regular r:id="rId40"/>
    </p:embeddedFont>
    <p:embeddedFont>
      <p:font typeface="Montserrat Thin" charset="1" panose="00000300000000000000"/>
      <p:regular r:id="rId41"/>
    </p:embeddedFont>
    <p:embeddedFont>
      <p:font typeface="Montserrat Thin Italics" charset="1" panose="00000300000000000000"/>
      <p:regular r:id="rId42"/>
    </p:embeddedFont>
    <p:embeddedFont>
      <p:font typeface="Montserrat Extra-Light" charset="1" panose="00000300000000000000"/>
      <p:regular r:id="rId43"/>
    </p:embeddedFont>
    <p:embeddedFont>
      <p:font typeface="Montserrat Extra-Light Italics" charset="1" panose="00000300000000000000"/>
      <p:regular r:id="rId44"/>
    </p:embeddedFont>
    <p:embeddedFont>
      <p:font typeface="Montserrat Light" charset="1" panose="00000400000000000000"/>
      <p:regular r:id="rId45"/>
    </p:embeddedFont>
    <p:embeddedFont>
      <p:font typeface="Montserrat Light Italics" charset="1" panose="00000400000000000000"/>
      <p:regular r:id="rId46"/>
    </p:embeddedFont>
    <p:embeddedFont>
      <p:font typeface="Montserrat Medium" charset="1" panose="00000600000000000000"/>
      <p:regular r:id="rId47"/>
    </p:embeddedFont>
    <p:embeddedFont>
      <p:font typeface="Montserrat Medium Italics" charset="1" panose="00000600000000000000"/>
      <p:regular r:id="rId48"/>
    </p:embeddedFont>
    <p:embeddedFont>
      <p:font typeface="Montserrat Semi-Bold" charset="1" panose="00000700000000000000"/>
      <p:regular r:id="rId49"/>
    </p:embeddedFont>
    <p:embeddedFont>
      <p:font typeface="Montserrat Semi-Bold Italics" charset="1" panose="00000700000000000000"/>
      <p:regular r:id="rId50"/>
    </p:embeddedFont>
    <p:embeddedFont>
      <p:font typeface="Montserrat Ultra-Bold" charset="1" panose="00000900000000000000"/>
      <p:regular r:id="rId51"/>
    </p:embeddedFont>
    <p:embeddedFont>
      <p:font typeface="Montserrat Ultra-Bold Italics" charset="1" panose="00000900000000000000"/>
      <p:regular r:id="rId52"/>
    </p:embeddedFont>
    <p:embeddedFont>
      <p:font typeface="Montserrat Heavy" charset="1" panose="00000A00000000000000"/>
      <p:regular r:id="rId53"/>
    </p:embeddedFont>
    <p:embeddedFont>
      <p:font typeface="Montserrat Heavy Italics" charset="1" panose="00000A00000000000000"/>
      <p:regular r:id="rId5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slides/slide1.xml" Type="http://schemas.openxmlformats.org/officeDocument/2006/relationships/slide"/><Relationship Id="rId56" Target="slides/slide2.xml" Type="http://schemas.openxmlformats.org/officeDocument/2006/relationships/slide"/><Relationship Id="rId57" Target="slides/slide3.xml" Type="http://schemas.openxmlformats.org/officeDocument/2006/relationships/slide"/><Relationship Id="rId58" Target="slides/slide4.xml" Type="http://schemas.openxmlformats.org/officeDocument/2006/relationships/slide"/><Relationship Id="rId59" Target="slides/slide5.xml" Type="http://schemas.openxmlformats.org/officeDocument/2006/relationships/slide"/><Relationship Id="rId6" Target="fonts/font6.fntdata" Type="http://schemas.openxmlformats.org/officeDocument/2006/relationships/font"/><Relationship Id="rId60" Target="slides/slide6.xml" Type="http://schemas.openxmlformats.org/officeDocument/2006/relationships/slide"/><Relationship Id="rId61" Target="slides/slide7.xml" Type="http://schemas.openxmlformats.org/officeDocument/2006/relationships/slide"/><Relationship Id="rId62" Target="slides/slide8.xml" Type="http://schemas.openxmlformats.org/officeDocument/2006/relationships/slide"/><Relationship Id="rId63" Target="slides/slide9.xml" Type="http://schemas.openxmlformats.org/officeDocument/2006/relationships/slide"/><Relationship Id="rId64" Target="slides/slide10.xml" Type="http://schemas.openxmlformats.org/officeDocument/2006/relationships/slide"/><Relationship Id="rId65" Target="slides/slide11.xml" Type="http://schemas.openxmlformats.org/officeDocument/2006/relationships/slide"/><Relationship Id="rId66" Target="slides/slide12.xml" Type="http://schemas.openxmlformats.org/officeDocument/2006/relationships/slide"/><Relationship Id="rId67" Target="slides/slide13.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jpeg>
</file>

<file path=ppt/media/image12.png>
</file>

<file path=ppt/media/image13.png>
</file>

<file path=ppt/media/image14.jpeg>
</file>

<file path=ppt/media/image15.png>
</file>

<file path=ppt/media/image16.svg>
</file>

<file path=ppt/media/image17.png>
</file>

<file path=ppt/media/image18.jpeg>
</file>

<file path=ppt/media/image19.png>
</file>

<file path=ppt/media/image2.png>
</file>

<file path=ppt/media/image20.png>
</file>

<file path=ppt/media/image21.jpeg>
</file>

<file path=ppt/media/image22.jpe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210288" y="-320822"/>
            <a:ext cx="18623817" cy="11016142"/>
            <a:chOff x="0" y="0"/>
            <a:chExt cx="846244" cy="500560"/>
          </a:xfrm>
        </p:grpSpPr>
        <p:sp>
          <p:nvSpPr>
            <p:cNvPr name="Freeform 4" id="4"/>
            <p:cNvSpPr/>
            <p:nvPr/>
          </p:nvSpPr>
          <p:spPr>
            <a:xfrm flipH="false" flipV="false" rot="0">
              <a:off x="0" y="0"/>
              <a:ext cx="846244" cy="500560"/>
            </a:xfrm>
            <a:custGeom>
              <a:avLst/>
              <a:gdLst/>
              <a:ahLst/>
              <a:cxnLst/>
              <a:rect r="r" b="b" t="t" l="l"/>
              <a:pathLst>
                <a:path h="500560" w="846244">
                  <a:moveTo>
                    <a:pt x="643044" y="0"/>
                  </a:moveTo>
                  <a:lnTo>
                    <a:pt x="0" y="0"/>
                  </a:lnTo>
                  <a:lnTo>
                    <a:pt x="203200" y="500560"/>
                  </a:lnTo>
                  <a:lnTo>
                    <a:pt x="846244" y="500560"/>
                  </a:lnTo>
                  <a:lnTo>
                    <a:pt x="643044" y="0"/>
                  </a:lnTo>
                  <a:close/>
                </a:path>
              </a:pathLst>
            </a:custGeom>
            <a:solidFill>
              <a:srgbClr val="FFFFFF"/>
            </a:solidFill>
            <a:ln w="38100" cap="sq">
              <a:solidFill>
                <a:srgbClr val="033170"/>
              </a:solidFill>
              <a:prstDash val="solid"/>
              <a:miter/>
            </a:ln>
          </p:spPr>
        </p:sp>
        <p:sp>
          <p:nvSpPr>
            <p:cNvPr name="TextBox 5" id="5"/>
            <p:cNvSpPr txBox="true"/>
            <p:nvPr/>
          </p:nvSpPr>
          <p:spPr>
            <a:xfrm>
              <a:off x="101600" y="-28575"/>
              <a:ext cx="643044" cy="529135"/>
            </a:xfrm>
            <a:prstGeom prst="rect">
              <a:avLst/>
            </a:prstGeom>
          </p:spPr>
          <p:txBody>
            <a:bodyPr anchor="ctr" rtlCol="false" tIns="50800" lIns="50800" bIns="50800" rIns="50800"/>
            <a:lstStyle/>
            <a:p>
              <a:pPr algn="ctr">
                <a:lnSpc>
                  <a:spcPts val="1960"/>
                </a:lnSpc>
              </a:pPr>
            </a:p>
          </p:txBody>
        </p:sp>
      </p:grpSp>
      <p:grpSp>
        <p:nvGrpSpPr>
          <p:cNvPr name="Group 6" id="6"/>
          <p:cNvGrpSpPr/>
          <p:nvPr/>
        </p:nvGrpSpPr>
        <p:grpSpPr>
          <a:xfrm rot="0">
            <a:off x="-7210288" y="-320822"/>
            <a:ext cx="18809201" cy="10826934"/>
            <a:chOff x="0" y="0"/>
            <a:chExt cx="1127241" cy="648862"/>
          </a:xfrm>
        </p:grpSpPr>
        <p:sp>
          <p:nvSpPr>
            <p:cNvPr name="Freeform 7" id="7"/>
            <p:cNvSpPr/>
            <p:nvPr/>
          </p:nvSpPr>
          <p:spPr>
            <a:xfrm flipH="false" flipV="false" rot="0">
              <a:off x="0" y="0"/>
              <a:ext cx="1127241" cy="648862"/>
            </a:xfrm>
            <a:custGeom>
              <a:avLst/>
              <a:gdLst/>
              <a:ahLst/>
              <a:cxnLst/>
              <a:rect r="r" b="b" t="t" l="l"/>
              <a:pathLst>
                <a:path h="648862" w="1127241">
                  <a:moveTo>
                    <a:pt x="924041" y="0"/>
                  </a:moveTo>
                  <a:lnTo>
                    <a:pt x="0" y="0"/>
                  </a:lnTo>
                  <a:lnTo>
                    <a:pt x="203200" y="648862"/>
                  </a:lnTo>
                  <a:lnTo>
                    <a:pt x="1127241" y="648862"/>
                  </a:lnTo>
                  <a:lnTo>
                    <a:pt x="924041" y="0"/>
                  </a:lnTo>
                  <a:close/>
                </a:path>
              </a:pathLst>
            </a:custGeom>
            <a:solidFill>
              <a:srgbClr val="000000"/>
            </a:solidFill>
            <a:ln w="38100" cap="sq">
              <a:solidFill>
                <a:srgbClr val="000000"/>
              </a:solidFill>
              <a:prstDash val="solid"/>
              <a:miter/>
            </a:ln>
          </p:spPr>
        </p:sp>
        <p:sp>
          <p:nvSpPr>
            <p:cNvPr name="TextBox 8" id="8"/>
            <p:cNvSpPr txBox="true"/>
            <p:nvPr/>
          </p:nvSpPr>
          <p:spPr>
            <a:xfrm>
              <a:off x="101600" y="-28575"/>
              <a:ext cx="924041" cy="677437"/>
            </a:xfrm>
            <a:prstGeom prst="rect">
              <a:avLst/>
            </a:prstGeom>
          </p:spPr>
          <p:txBody>
            <a:bodyPr anchor="ctr" rtlCol="false" tIns="50800" lIns="50800" bIns="50800" rIns="50800"/>
            <a:lstStyle/>
            <a:p>
              <a:pPr algn="ctr">
                <a:lnSpc>
                  <a:spcPts val="1960"/>
                </a:lnSpc>
              </a:pPr>
            </a:p>
          </p:txBody>
        </p:sp>
      </p:grpSp>
      <p:sp>
        <p:nvSpPr>
          <p:cNvPr name="Freeform 9" id="9"/>
          <p:cNvSpPr/>
          <p:nvPr/>
        </p:nvSpPr>
        <p:spPr>
          <a:xfrm flipH="false" flipV="false" rot="1499402">
            <a:off x="11141101" y="1561438"/>
            <a:ext cx="5785978" cy="2854984"/>
          </a:xfrm>
          <a:custGeom>
            <a:avLst/>
            <a:gdLst/>
            <a:ahLst/>
            <a:cxnLst/>
            <a:rect r="r" b="b" t="t" l="l"/>
            <a:pathLst>
              <a:path h="2854984" w="5785978">
                <a:moveTo>
                  <a:pt x="0" y="0"/>
                </a:moveTo>
                <a:lnTo>
                  <a:pt x="5785978" y="0"/>
                </a:lnTo>
                <a:lnTo>
                  <a:pt x="5785978" y="2854984"/>
                </a:lnTo>
                <a:lnTo>
                  <a:pt x="0" y="2854984"/>
                </a:lnTo>
                <a:lnTo>
                  <a:pt x="0" y="0"/>
                </a:lnTo>
                <a:close/>
              </a:path>
            </a:pathLst>
          </a:custGeom>
          <a:blipFill>
            <a:blip r:embed="rId3"/>
            <a:stretch>
              <a:fillRect l="-44667" t="-38830" r="-36061" b="-67025"/>
            </a:stretch>
          </a:blipFill>
        </p:spPr>
      </p:sp>
      <p:sp>
        <p:nvSpPr>
          <p:cNvPr name="TextBox 10" id="10"/>
          <p:cNvSpPr txBox="true"/>
          <p:nvPr/>
        </p:nvSpPr>
        <p:spPr>
          <a:xfrm rot="0">
            <a:off x="1559466" y="8177711"/>
            <a:ext cx="6860361" cy="386228"/>
          </a:xfrm>
          <a:prstGeom prst="rect">
            <a:avLst/>
          </a:prstGeom>
        </p:spPr>
        <p:txBody>
          <a:bodyPr anchor="t" rtlCol="false" tIns="0" lIns="0" bIns="0" rIns="0">
            <a:spAutoFit/>
          </a:bodyPr>
          <a:lstStyle/>
          <a:p>
            <a:pPr marL="0" indent="0" lvl="0">
              <a:lnSpc>
                <a:spcPts val="3134"/>
              </a:lnSpc>
              <a:spcBef>
                <a:spcPct val="0"/>
              </a:spcBef>
            </a:pPr>
            <a:r>
              <a:rPr lang="en-US" sz="2271" strike="noStrike" u="none">
                <a:solidFill>
                  <a:srgbClr val="FB9F4B"/>
                </a:solidFill>
                <a:latin typeface="Cocomat Pro"/>
              </a:rPr>
              <a:t>Presentación realizada por Raúl Soler Jiménez</a:t>
            </a:r>
          </a:p>
        </p:txBody>
      </p:sp>
      <p:sp>
        <p:nvSpPr>
          <p:cNvPr name="TextBox 11" id="11"/>
          <p:cNvSpPr txBox="true"/>
          <p:nvPr/>
        </p:nvSpPr>
        <p:spPr>
          <a:xfrm rot="0">
            <a:off x="1559466" y="2827005"/>
            <a:ext cx="13294223" cy="5398331"/>
          </a:xfrm>
          <a:prstGeom prst="rect">
            <a:avLst/>
          </a:prstGeom>
        </p:spPr>
        <p:txBody>
          <a:bodyPr anchor="t" rtlCol="false" tIns="0" lIns="0" bIns="0" rIns="0">
            <a:spAutoFit/>
          </a:bodyPr>
          <a:lstStyle/>
          <a:p>
            <a:pPr algn="just">
              <a:lnSpc>
                <a:spcPts val="13799"/>
              </a:lnSpc>
            </a:pPr>
            <a:r>
              <a:rPr lang="en-US" sz="9999">
                <a:solidFill>
                  <a:srgbClr val="FFFFFF"/>
                </a:solidFill>
                <a:latin typeface="Montserrat Bold Italics"/>
              </a:rPr>
              <a:t>EL CASO </a:t>
            </a:r>
          </a:p>
          <a:p>
            <a:pPr algn="just">
              <a:lnSpc>
                <a:spcPts val="22228"/>
              </a:lnSpc>
            </a:pPr>
            <a:r>
              <a:rPr lang="en-US" sz="28867" spc="1414">
                <a:solidFill>
                  <a:srgbClr val="FFFFFF"/>
                </a:solidFill>
                <a:latin typeface="Montserrat Bold Italics"/>
              </a:rPr>
              <a:t>LIM</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190163" y="2063857"/>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FFFFFF"/>
                </a:solidFill>
                <a:latin typeface="Barlow Condensed Bold Italics"/>
              </a:rPr>
              <a:t>Ventas</a:t>
            </a:r>
          </a:p>
        </p:txBody>
      </p:sp>
      <p:sp>
        <p:nvSpPr>
          <p:cNvPr name="TextBox 3" id="3"/>
          <p:cNvSpPr txBox="true"/>
          <p:nvPr/>
        </p:nvSpPr>
        <p:spPr>
          <a:xfrm rot="0">
            <a:off x="1190163" y="3644782"/>
            <a:ext cx="14717483" cy="4097986"/>
          </a:xfrm>
          <a:prstGeom prst="rect">
            <a:avLst/>
          </a:prstGeom>
        </p:spPr>
        <p:txBody>
          <a:bodyPr anchor="t" rtlCol="false" tIns="0" lIns="0" bIns="0" rIns="0">
            <a:spAutoFit/>
          </a:bodyPr>
          <a:lstStyle/>
          <a:p>
            <a:pPr>
              <a:lnSpc>
                <a:spcPts val="11359"/>
              </a:lnSpc>
            </a:pPr>
            <a:r>
              <a:rPr lang="en-US" sz="10922" spc="240">
                <a:solidFill>
                  <a:srgbClr val="FFFFFF"/>
                </a:solidFill>
                <a:latin typeface="Barlow Condensed Bold Italics"/>
              </a:rPr>
              <a:t>TOTAL LIM: 241 millones </a:t>
            </a:r>
          </a:p>
          <a:p>
            <a:pPr>
              <a:lnSpc>
                <a:spcPts val="10319"/>
              </a:lnSpc>
            </a:pPr>
          </a:p>
          <a:p>
            <a:pPr marL="0" indent="0" lvl="1">
              <a:lnSpc>
                <a:spcPts val="10319"/>
              </a:lnSpc>
              <a:spcBef>
                <a:spcPct val="0"/>
              </a:spcBef>
            </a:pPr>
            <a:r>
              <a:rPr lang="en-US" sz="9922" spc="218">
                <a:solidFill>
                  <a:srgbClr val="FFFFFF"/>
                </a:solidFill>
                <a:latin typeface="Barlow Condensed Bold Italics"/>
              </a:rPr>
              <a:t>ETAPA ANTERIOR: 216 millones</a:t>
            </a:r>
          </a:p>
        </p:txBody>
      </p:sp>
      <p:sp>
        <p:nvSpPr>
          <p:cNvPr name="TextBox 4" id="4"/>
          <p:cNvSpPr txBox="true"/>
          <p:nvPr/>
        </p:nvSpPr>
        <p:spPr>
          <a:xfrm rot="0">
            <a:off x="12153042" y="5095875"/>
            <a:ext cx="1194569" cy="394289"/>
          </a:xfrm>
          <a:prstGeom prst="rect">
            <a:avLst/>
          </a:prstGeom>
        </p:spPr>
        <p:txBody>
          <a:bodyPr anchor="t" rtlCol="false" tIns="0" lIns="0" bIns="0" rIns="0">
            <a:spAutoFit/>
          </a:bodyPr>
          <a:lstStyle/>
          <a:p>
            <a:pPr algn="ctr">
              <a:lnSpc>
                <a:spcPts val="3222"/>
              </a:lnSpc>
              <a:spcBef>
                <a:spcPct val="0"/>
              </a:spcBef>
            </a:pPr>
            <a:r>
              <a:rPr lang="en-US" sz="2335">
                <a:solidFill>
                  <a:srgbClr val="FFFFFF"/>
                </a:solidFill>
                <a:latin typeface="Montserrat Bold"/>
              </a:rPr>
              <a:t>4 AÑOS</a:t>
            </a:r>
          </a:p>
        </p:txBody>
      </p:sp>
      <p:sp>
        <p:nvSpPr>
          <p:cNvPr name="TextBox 5" id="5"/>
          <p:cNvSpPr txBox="true"/>
          <p:nvPr/>
        </p:nvSpPr>
        <p:spPr>
          <a:xfrm rot="0">
            <a:off x="12750327" y="7695143"/>
            <a:ext cx="2670572" cy="394289"/>
          </a:xfrm>
          <a:prstGeom prst="rect">
            <a:avLst/>
          </a:prstGeom>
        </p:spPr>
        <p:txBody>
          <a:bodyPr anchor="t" rtlCol="false" tIns="0" lIns="0" bIns="0" rIns="0">
            <a:spAutoFit/>
          </a:bodyPr>
          <a:lstStyle/>
          <a:p>
            <a:pPr algn="ctr">
              <a:lnSpc>
                <a:spcPts val="3222"/>
              </a:lnSpc>
              <a:spcBef>
                <a:spcPct val="0"/>
              </a:spcBef>
            </a:pPr>
            <a:r>
              <a:rPr lang="en-US" sz="2335">
                <a:solidFill>
                  <a:srgbClr val="FFFFFF"/>
                </a:solidFill>
                <a:latin typeface="Montserrat Bold"/>
              </a:rPr>
              <a:t>4 AÑOS PREVIOS</a:t>
            </a:r>
          </a:p>
        </p:txBody>
      </p:sp>
      <p:sp>
        <p:nvSpPr>
          <p:cNvPr name="TextBox 6" id="6"/>
          <p:cNvSpPr txBox="true"/>
          <p:nvPr/>
        </p:nvSpPr>
        <p:spPr>
          <a:xfrm rot="0">
            <a:off x="14844726" y="-4096948"/>
            <a:ext cx="11081" cy="17889661"/>
          </a:xfrm>
          <a:prstGeom prst="rect">
            <a:avLst/>
          </a:prstGeom>
        </p:spPr>
        <p:txBody>
          <a:bodyPr anchor="t" rtlCol="false" tIns="0" lIns="0" bIns="0" rIns="0">
            <a:spAutoFit/>
          </a:bodyPr>
          <a:lstStyle/>
          <a:p>
            <a:pPr algn="ctr">
              <a:lnSpc>
                <a:spcPts val="146034"/>
              </a:lnSpc>
            </a:pPr>
          </a:p>
        </p:txBody>
      </p:sp>
      <p:sp>
        <p:nvSpPr>
          <p:cNvPr name="TextBox 7" id="7"/>
          <p:cNvSpPr txBox="true"/>
          <p:nvPr/>
        </p:nvSpPr>
        <p:spPr>
          <a:xfrm rot="0">
            <a:off x="11746373" y="-3347801"/>
            <a:ext cx="6196707" cy="16121003"/>
          </a:xfrm>
          <a:prstGeom prst="rect">
            <a:avLst/>
          </a:prstGeom>
        </p:spPr>
        <p:txBody>
          <a:bodyPr anchor="t" rtlCol="false" tIns="0" lIns="0" bIns="0" rIns="0">
            <a:spAutoFit/>
          </a:bodyPr>
          <a:lstStyle/>
          <a:p>
            <a:pPr algn="ctr">
              <a:lnSpc>
                <a:spcPts val="131617"/>
              </a:lnSpc>
            </a:pPr>
            <a:r>
              <a:rPr lang="en-US" sz="94012">
                <a:solidFill>
                  <a:srgbClr val="FB9F4B">
                    <a:alpha val="29804"/>
                  </a:srgbClr>
                </a:solidFill>
                <a:latin typeface="Neutra Display"/>
              </a:rPr>
              <a: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308182" y="2612100"/>
            <a:ext cx="9951118" cy="5970671"/>
          </a:xfrm>
          <a:custGeom>
            <a:avLst/>
            <a:gdLst/>
            <a:ahLst/>
            <a:cxnLst/>
            <a:rect r="r" b="b" t="t" l="l"/>
            <a:pathLst>
              <a:path h="5970671" w="9951118">
                <a:moveTo>
                  <a:pt x="0" y="0"/>
                </a:moveTo>
                <a:lnTo>
                  <a:pt x="9951118" y="0"/>
                </a:lnTo>
                <a:lnTo>
                  <a:pt x="9951118" y="5970671"/>
                </a:lnTo>
                <a:lnTo>
                  <a:pt x="0" y="5970671"/>
                </a:lnTo>
                <a:lnTo>
                  <a:pt x="0" y="0"/>
                </a:lnTo>
                <a:close/>
              </a:path>
            </a:pathLst>
          </a:custGeom>
          <a:blipFill>
            <a:blip r:embed="rId2"/>
            <a:stretch>
              <a:fillRect l="0" t="0" r="0" b="0"/>
            </a:stretch>
          </a:blipFill>
        </p:spPr>
      </p:sp>
      <p:sp>
        <p:nvSpPr>
          <p:cNvPr name="TextBox 3" id="3"/>
          <p:cNvSpPr txBox="true"/>
          <p:nvPr/>
        </p:nvSpPr>
        <p:spPr>
          <a:xfrm rot="0">
            <a:off x="1028700" y="4014483"/>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000000"/>
                </a:solidFill>
                <a:latin typeface="Barlow Condensed Bold Italics"/>
              </a:rPr>
              <a:t>06.Proyecto Cantera</a:t>
            </a:r>
          </a:p>
        </p:txBody>
      </p:sp>
      <p:sp>
        <p:nvSpPr>
          <p:cNvPr name="TextBox 4" id="4"/>
          <p:cNvSpPr txBox="true"/>
          <p:nvPr/>
        </p:nvSpPr>
        <p:spPr>
          <a:xfrm rot="0">
            <a:off x="1028700" y="5086350"/>
            <a:ext cx="5375374" cy="965022"/>
          </a:xfrm>
          <a:prstGeom prst="rect">
            <a:avLst/>
          </a:prstGeom>
        </p:spPr>
        <p:txBody>
          <a:bodyPr anchor="t" rtlCol="false" tIns="0" lIns="0" bIns="0" rIns="0">
            <a:spAutoFit/>
          </a:bodyPr>
          <a:lstStyle/>
          <a:p>
            <a:pPr>
              <a:lnSpc>
                <a:spcPts val="3844"/>
              </a:lnSpc>
            </a:pPr>
            <a:r>
              <a:rPr lang="en-US" sz="2785">
                <a:solidFill>
                  <a:srgbClr val="000000"/>
                </a:solidFill>
                <a:latin typeface="Montserrat Bold"/>
              </a:rPr>
              <a:t>Lim: 10 jugadores </a:t>
            </a:r>
          </a:p>
          <a:p>
            <a:pPr>
              <a:lnSpc>
                <a:spcPts val="3844"/>
              </a:lnSpc>
              <a:spcBef>
                <a:spcPct val="0"/>
              </a:spcBef>
            </a:pPr>
            <a:r>
              <a:rPr lang="en-US" sz="2785">
                <a:solidFill>
                  <a:srgbClr val="000000"/>
                </a:solidFill>
                <a:latin typeface="Montserrat Bold"/>
              </a:rPr>
              <a:t>Años previos: 7 jugadores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1658139" y="1916809"/>
            <a:ext cx="5343726" cy="1041015"/>
          </a:xfrm>
          <a:prstGeom prst="rect">
            <a:avLst/>
          </a:prstGeom>
        </p:spPr>
        <p:txBody>
          <a:bodyPr anchor="t" rtlCol="false" tIns="0" lIns="0" bIns="0" rIns="0">
            <a:spAutoFit/>
          </a:bodyPr>
          <a:lstStyle/>
          <a:p>
            <a:pPr algn="ctr" marL="0" indent="0" lvl="1">
              <a:lnSpc>
                <a:spcPts val="7942"/>
              </a:lnSpc>
              <a:spcBef>
                <a:spcPct val="0"/>
              </a:spcBef>
            </a:pPr>
            <a:r>
              <a:rPr lang="en-US" sz="7637">
                <a:solidFill>
                  <a:srgbClr val="FFFFFF"/>
                </a:solidFill>
                <a:latin typeface="Barlow Condensed Bold Italics"/>
              </a:rPr>
              <a:t>Conclusiones</a:t>
            </a:r>
          </a:p>
        </p:txBody>
      </p:sp>
      <p:sp>
        <p:nvSpPr>
          <p:cNvPr name="Freeform 3" id="3"/>
          <p:cNvSpPr/>
          <p:nvPr/>
        </p:nvSpPr>
        <p:spPr>
          <a:xfrm flipH="false" flipV="false" rot="0">
            <a:off x="-4936887" y="0"/>
            <a:ext cx="13868533" cy="10287000"/>
          </a:xfrm>
          <a:custGeom>
            <a:avLst/>
            <a:gdLst/>
            <a:ahLst/>
            <a:cxnLst/>
            <a:rect r="r" b="b" t="t" l="l"/>
            <a:pathLst>
              <a:path h="10287000" w="13868533">
                <a:moveTo>
                  <a:pt x="0" y="0"/>
                </a:moveTo>
                <a:lnTo>
                  <a:pt x="13868533" y="0"/>
                </a:lnTo>
                <a:lnTo>
                  <a:pt x="13868533" y="10287000"/>
                </a:lnTo>
                <a:lnTo>
                  <a:pt x="0" y="10287000"/>
                </a:lnTo>
                <a:lnTo>
                  <a:pt x="0" y="0"/>
                </a:lnTo>
                <a:close/>
              </a:path>
            </a:pathLst>
          </a:custGeom>
          <a:blipFill>
            <a:blip r:embed="rId2">
              <a:alphaModFix amt="76000"/>
            </a:blip>
            <a:stretch>
              <a:fillRect l="0" t="-12278" r="-75982" b="-12278"/>
            </a:stretch>
          </a:blipFill>
        </p:spPr>
      </p:sp>
      <p:sp>
        <p:nvSpPr>
          <p:cNvPr name="TextBox 4" id="4"/>
          <p:cNvSpPr txBox="true"/>
          <p:nvPr/>
        </p:nvSpPr>
        <p:spPr>
          <a:xfrm rot="0">
            <a:off x="9902645" y="3891478"/>
            <a:ext cx="6912950" cy="3994739"/>
          </a:xfrm>
          <a:prstGeom prst="rect">
            <a:avLst/>
          </a:prstGeom>
        </p:spPr>
        <p:txBody>
          <a:bodyPr anchor="t" rtlCol="false" tIns="0" lIns="0" bIns="0" rIns="0">
            <a:spAutoFit/>
          </a:bodyPr>
          <a:lstStyle/>
          <a:p>
            <a:pPr algn="r">
              <a:lnSpc>
                <a:spcPts val="3222"/>
              </a:lnSpc>
              <a:spcBef>
                <a:spcPct val="0"/>
              </a:spcBef>
            </a:pPr>
            <a:r>
              <a:rPr lang="en-US" sz="2335">
                <a:solidFill>
                  <a:srgbClr val="FFFFFF"/>
                </a:solidFill>
                <a:latin typeface="Montserrat"/>
              </a:rPr>
              <a:t>Al observar los datos previos y posteriores, se evidencia que la crisis económica del Valencia Club de Fútbol venía agravándose muchos años antes de la llegada de Peter Lim. Es decir, la necesidad de vender jugadores siempre ha estado presente, y la inversión en fichajes o en el equipo ha sido mínima, incluso antes de su llegada. Esto plantea la interrogante de si la situación actual fue generada por él o si era algo inevitable.</a:t>
            </a:r>
          </a:p>
        </p:txBody>
      </p:sp>
      <p:sp>
        <p:nvSpPr>
          <p:cNvPr name="TextBox 5" id="5"/>
          <p:cNvSpPr txBox="true"/>
          <p:nvPr/>
        </p:nvSpPr>
        <p:spPr>
          <a:xfrm rot="-505236">
            <a:off x="4442853" y="5950787"/>
            <a:ext cx="3784724" cy="2425341"/>
          </a:xfrm>
          <a:prstGeom prst="rect">
            <a:avLst/>
          </a:prstGeom>
        </p:spPr>
        <p:txBody>
          <a:bodyPr anchor="t" rtlCol="false" tIns="0" lIns="0" bIns="0" rIns="0">
            <a:spAutoFit/>
          </a:bodyPr>
          <a:lstStyle/>
          <a:p>
            <a:pPr algn="ctr" marL="0" indent="0" lvl="1">
              <a:lnSpc>
                <a:spcPts val="18344"/>
              </a:lnSpc>
              <a:spcBef>
                <a:spcPct val="0"/>
              </a:spcBef>
            </a:pPr>
            <a:r>
              <a:rPr lang="en-US" sz="17638">
                <a:solidFill>
                  <a:srgbClr val="FB9F4B">
                    <a:alpha val="81961"/>
                  </a:srgbClr>
                </a:solidFill>
                <a:latin typeface="Neutra Display"/>
              </a:rPr>
              <a: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6193050" y="5143500"/>
            <a:ext cx="5901900" cy="2209726"/>
          </a:xfrm>
          <a:custGeom>
            <a:avLst/>
            <a:gdLst/>
            <a:ahLst/>
            <a:cxnLst/>
            <a:rect r="r" b="b" t="t" l="l"/>
            <a:pathLst>
              <a:path h="2209726" w="5901900">
                <a:moveTo>
                  <a:pt x="0" y="0"/>
                </a:moveTo>
                <a:lnTo>
                  <a:pt x="5901900" y="0"/>
                </a:lnTo>
                <a:lnTo>
                  <a:pt x="5901900" y="2209726"/>
                </a:lnTo>
                <a:lnTo>
                  <a:pt x="0" y="2209726"/>
                </a:lnTo>
                <a:lnTo>
                  <a:pt x="0" y="0"/>
                </a:lnTo>
                <a:close/>
              </a:path>
            </a:pathLst>
          </a:custGeom>
          <a:blipFill>
            <a:blip r:embed="rId2"/>
            <a:stretch>
              <a:fillRect l="0" t="0" r="0" b="-50111"/>
            </a:stretch>
          </a:blipFill>
        </p:spPr>
      </p:sp>
      <p:sp>
        <p:nvSpPr>
          <p:cNvPr name="TextBox 3" id="3"/>
          <p:cNvSpPr txBox="true"/>
          <p:nvPr/>
        </p:nvSpPr>
        <p:spPr>
          <a:xfrm rot="0">
            <a:off x="6472137" y="4680142"/>
            <a:ext cx="5343726" cy="1041015"/>
          </a:xfrm>
          <a:prstGeom prst="rect">
            <a:avLst/>
          </a:prstGeom>
        </p:spPr>
        <p:txBody>
          <a:bodyPr anchor="t" rtlCol="false" tIns="0" lIns="0" bIns="0" rIns="0">
            <a:spAutoFit/>
          </a:bodyPr>
          <a:lstStyle/>
          <a:p>
            <a:pPr algn="ctr" marL="0" indent="0" lvl="1">
              <a:lnSpc>
                <a:spcPts val="7942"/>
              </a:lnSpc>
              <a:spcBef>
                <a:spcPct val="0"/>
              </a:spcBef>
            </a:pPr>
            <a:r>
              <a:rPr lang="en-US" sz="7637">
                <a:solidFill>
                  <a:srgbClr val="FFFFFF"/>
                </a:solidFill>
                <a:latin typeface="Barlow Condensed Bold Italics"/>
              </a:rPr>
              <a:t>Gracias.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4400454">
            <a:off x="-9329506" y="53375"/>
            <a:ext cx="13464744" cy="6252619"/>
            <a:chOff x="0" y="0"/>
            <a:chExt cx="3546270" cy="1646780"/>
          </a:xfrm>
        </p:grpSpPr>
        <p:sp>
          <p:nvSpPr>
            <p:cNvPr name="Freeform 3" id="3"/>
            <p:cNvSpPr/>
            <p:nvPr/>
          </p:nvSpPr>
          <p:spPr>
            <a:xfrm flipH="false" flipV="false" rot="0">
              <a:off x="0" y="0"/>
              <a:ext cx="3546270" cy="1646780"/>
            </a:xfrm>
            <a:custGeom>
              <a:avLst/>
              <a:gdLst/>
              <a:ahLst/>
              <a:cxnLst/>
              <a:rect r="r" b="b" t="t" l="l"/>
              <a:pathLst>
                <a:path h="1646780" w="3546270">
                  <a:moveTo>
                    <a:pt x="0" y="0"/>
                  </a:moveTo>
                  <a:lnTo>
                    <a:pt x="3546270" y="0"/>
                  </a:lnTo>
                  <a:lnTo>
                    <a:pt x="3546270" y="1646780"/>
                  </a:lnTo>
                  <a:lnTo>
                    <a:pt x="0" y="1646780"/>
                  </a:lnTo>
                  <a:close/>
                </a:path>
              </a:pathLst>
            </a:custGeom>
            <a:solidFill>
              <a:srgbClr val="FB9F4B">
                <a:alpha val="44706"/>
              </a:srgbClr>
            </a:solidFill>
            <a:ln cap="sq">
              <a:noFill/>
              <a:prstDash val="solid"/>
              <a:miter/>
            </a:ln>
          </p:spPr>
        </p:sp>
        <p:sp>
          <p:nvSpPr>
            <p:cNvPr name="TextBox 4" id="4"/>
            <p:cNvSpPr txBox="true"/>
            <p:nvPr/>
          </p:nvSpPr>
          <p:spPr>
            <a:xfrm>
              <a:off x="0" y="-28575"/>
              <a:ext cx="3546270" cy="1675355"/>
            </a:xfrm>
            <a:prstGeom prst="rect">
              <a:avLst/>
            </a:prstGeom>
          </p:spPr>
          <p:txBody>
            <a:bodyPr anchor="ctr" rtlCol="false" tIns="50800" lIns="50800" bIns="50800" rIns="50800"/>
            <a:lstStyle/>
            <a:p>
              <a:pPr algn="ctr">
                <a:lnSpc>
                  <a:spcPts val="1960"/>
                </a:lnSpc>
              </a:pPr>
            </a:p>
          </p:txBody>
        </p:sp>
      </p:grpSp>
      <p:grpSp>
        <p:nvGrpSpPr>
          <p:cNvPr name="Group 5" id="5"/>
          <p:cNvGrpSpPr/>
          <p:nvPr/>
        </p:nvGrpSpPr>
        <p:grpSpPr>
          <a:xfrm rot="-4400454">
            <a:off x="5235017" y="2324073"/>
            <a:ext cx="13464744" cy="6252619"/>
            <a:chOff x="0" y="0"/>
            <a:chExt cx="3546270" cy="1646780"/>
          </a:xfrm>
        </p:grpSpPr>
        <p:sp>
          <p:nvSpPr>
            <p:cNvPr name="Freeform 6" id="6"/>
            <p:cNvSpPr/>
            <p:nvPr/>
          </p:nvSpPr>
          <p:spPr>
            <a:xfrm flipH="false" flipV="false" rot="0">
              <a:off x="0" y="0"/>
              <a:ext cx="3546270" cy="1646780"/>
            </a:xfrm>
            <a:custGeom>
              <a:avLst/>
              <a:gdLst/>
              <a:ahLst/>
              <a:cxnLst/>
              <a:rect r="r" b="b" t="t" l="l"/>
              <a:pathLst>
                <a:path h="1646780" w="3546270">
                  <a:moveTo>
                    <a:pt x="0" y="0"/>
                  </a:moveTo>
                  <a:lnTo>
                    <a:pt x="3546270" y="0"/>
                  </a:lnTo>
                  <a:lnTo>
                    <a:pt x="3546270" y="1646780"/>
                  </a:lnTo>
                  <a:lnTo>
                    <a:pt x="0" y="1646780"/>
                  </a:lnTo>
                  <a:close/>
                </a:path>
              </a:pathLst>
            </a:custGeom>
            <a:solidFill>
              <a:srgbClr val="FB9F4B">
                <a:alpha val="44706"/>
              </a:srgbClr>
            </a:solidFill>
            <a:ln cap="sq">
              <a:noFill/>
              <a:prstDash val="solid"/>
              <a:miter/>
            </a:ln>
          </p:spPr>
        </p:sp>
        <p:sp>
          <p:nvSpPr>
            <p:cNvPr name="TextBox 7" id="7"/>
            <p:cNvSpPr txBox="true"/>
            <p:nvPr/>
          </p:nvSpPr>
          <p:spPr>
            <a:xfrm>
              <a:off x="0" y="-28575"/>
              <a:ext cx="3546270" cy="1675355"/>
            </a:xfrm>
            <a:prstGeom prst="rect">
              <a:avLst/>
            </a:prstGeom>
          </p:spPr>
          <p:txBody>
            <a:bodyPr anchor="ctr" rtlCol="false" tIns="50800" lIns="50800" bIns="50800" rIns="50800"/>
            <a:lstStyle/>
            <a:p>
              <a:pPr algn="ctr">
                <a:lnSpc>
                  <a:spcPts val="1960"/>
                </a:lnSpc>
              </a:pPr>
            </a:p>
          </p:txBody>
        </p:sp>
      </p:grpSp>
      <p:sp>
        <p:nvSpPr>
          <p:cNvPr name="TextBox 8" id="8"/>
          <p:cNvSpPr txBox="true"/>
          <p:nvPr/>
        </p:nvSpPr>
        <p:spPr>
          <a:xfrm rot="0">
            <a:off x="2050782" y="1907511"/>
            <a:ext cx="6649969" cy="1041015"/>
          </a:xfrm>
          <a:prstGeom prst="rect">
            <a:avLst/>
          </a:prstGeom>
        </p:spPr>
        <p:txBody>
          <a:bodyPr anchor="t" rtlCol="false" tIns="0" lIns="0" bIns="0" rIns="0">
            <a:spAutoFit/>
          </a:bodyPr>
          <a:lstStyle/>
          <a:p>
            <a:pPr marL="0" indent="0" lvl="1">
              <a:lnSpc>
                <a:spcPts val="7942"/>
              </a:lnSpc>
              <a:spcBef>
                <a:spcPct val="0"/>
              </a:spcBef>
            </a:pPr>
            <a:r>
              <a:rPr lang="en-US" sz="7637" spc="252">
                <a:solidFill>
                  <a:srgbClr val="FFFFFF"/>
                </a:solidFill>
                <a:latin typeface="Barlow Condensed Bold Italics"/>
              </a:rPr>
              <a:t>INTRODUCCIÓN</a:t>
            </a:r>
          </a:p>
        </p:txBody>
      </p:sp>
      <p:sp>
        <p:nvSpPr>
          <p:cNvPr name="TextBox 9" id="9"/>
          <p:cNvSpPr txBox="true"/>
          <p:nvPr/>
        </p:nvSpPr>
        <p:spPr>
          <a:xfrm rot="0">
            <a:off x="2050782" y="5714437"/>
            <a:ext cx="8356163" cy="3185562"/>
          </a:xfrm>
          <a:prstGeom prst="rect">
            <a:avLst/>
          </a:prstGeom>
        </p:spPr>
        <p:txBody>
          <a:bodyPr anchor="t" rtlCol="false" tIns="0" lIns="0" bIns="0" rIns="0">
            <a:spAutoFit/>
          </a:bodyPr>
          <a:lstStyle/>
          <a:p>
            <a:pPr marL="0" indent="0" lvl="0">
              <a:lnSpc>
                <a:spcPts val="3195"/>
              </a:lnSpc>
              <a:spcBef>
                <a:spcPct val="0"/>
              </a:spcBef>
            </a:pPr>
            <a:r>
              <a:rPr lang="en-US" sz="2315">
                <a:solidFill>
                  <a:srgbClr val="FFFFFF"/>
                </a:solidFill>
                <a:latin typeface="Montserrat"/>
              </a:rPr>
              <a:t>En esta presentación, abordaremos críticamente la gestión de Peter Lim en el Valencia CF, evaluando si su enfoque se inclina hacia el beneficio económico o hacia el desarrollo deportivo y la promoción de talento. Analizaremos cómo estas decisiones han impactado en el rendimiento del equipo en la liga, y cuestionaremos si existe un equilibrio viable entre los intereses financieros y deportivos en la dirección actual del club.</a:t>
            </a:r>
          </a:p>
        </p:txBody>
      </p:sp>
      <p:grpSp>
        <p:nvGrpSpPr>
          <p:cNvPr name="Group 10" id="10"/>
          <p:cNvGrpSpPr/>
          <p:nvPr/>
        </p:nvGrpSpPr>
        <p:grpSpPr>
          <a:xfrm rot="0">
            <a:off x="9684427" y="0"/>
            <a:ext cx="8603573" cy="10287000"/>
            <a:chOff x="0" y="0"/>
            <a:chExt cx="8603361" cy="10286746"/>
          </a:xfrm>
        </p:grpSpPr>
        <p:sp>
          <p:nvSpPr>
            <p:cNvPr name="Freeform 11" id="11"/>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2"/>
              <a:stretch>
                <a:fillRect l="-72047" t="0" r="-72047" b="0"/>
              </a:stretch>
            </a:blipFill>
          </p:spPr>
        </p:sp>
      </p:grpSp>
      <p:sp>
        <p:nvSpPr>
          <p:cNvPr name="TextBox 12" id="12"/>
          <p:cNvSpPr txBox="true"/>
          <p:nvPr/>
        </p:nvSpPr>
        <p:spPr>
          <a:xfrm rot="0">
            <a:off x="2050782" y="3342889"/>
            <a:ext cx="7633645" cy="1952449"/>
          </a:xfrm>
          <a:prstGeom prst="rect">
            <a:avLst/>
          </a:prstGeom>
        </p:spPr>
        <p:txBody>
          <a:bodyPr anchor="t" rtlCol="false" tIns="0" lIns="0" bIns="0" rIns="0">
            <a:spAutoFit/>
          </a:bodyPr>
          <a:lstStyle/>
          <a:p>
            <a:pPr marL="0" indent="0" lvl="0">
              <a:lnSpc>
                <a:spcPts val="5185"/>
              </a:lnSpc>
              <a:spcBef>
                <a:spcPct val="0"/>
              </a:spcBef>
            </a:pPr>
            <a:r>
              <a:rPr lang="en-US" sz="3757">
                <a:solidFill>
                  <a:srgbClr val="FB9F4B"/>
                </a:solidFill>
                <a:latin typeface="Cocomat Pro Bold"/>
              </a:rPr>
              <a:t>La Gestión de Peter Lim en el Valencia CF: ¿Beneficios Reales o Negocio Puro?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6246613" y="3594749"/>
            <a:ext cx="2458745" cy="2221738"/>
            <a:chOff x="0" y="0"/>
            <a:chExt cx="647571" cy="585149"/>
          </a:xfrm>
        </p:grpSpPr>
        <p:sp>
          <p:nvSpPr>
            <p:cNvPr name="Freeform 3" id="3"/>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4" id="4"/>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grpSp>
        <p:nvGrpSpPr>
          <p:cNvPr name="Group 5" id="5"/>
          <p:cNvGrpSpPr/>
          <p:nvPr/>
        </p:nvGrpSpPr>
        <p:grpSpPr>
          <a:xfrm rot="0">
            <a:off x="8914908" y="3594749"/>
            <a:ext cx="2458745" cy="2221738"/>
            <a:chOff x="0" y="0"/>
            <a:chExt cx="647571" cy="585149"/>
          </a:xfrm>
        </p:grpSpPr>
        <p:sp>
          <p:nvSpPr>
            <p:cNvPr name="Freeform 6" id="6"/>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7" id="7"/>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grpSp>
        <p:nvGrpSpPr>
          <p:cNvPr name="Group 8" id="8"/>
          <p:cNvGrpSpPr/>
          <p:nvPr/>
        </p:nvGrpSpPr>
        <p:grpSpPr>
          <a:xfrm rot="0">
            <a:off x="11583204" y="3594749"/>
            <a:ext cx="2458745" cy="2221738"/>
            <a:chOff x="0" y="0"/>
            <a:chExt cx="647571" cy="585149"/>
          </a:xfrm>
        </p:grpSpPr>
        <p:sp>
          <p:nvSpPr>
            <p:cNvPr name="Freeform 9" id="9"/>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10" id="10"/>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grpSp>
        <p:nvGrpSpPr>
          <p:cNvPr name="Group 11" id="11"/>
          <p:cNvGrpSpPr/>
          <p:nvPr/>
        </p:nvGrpSpPr>
        <p:grpSpPr>
          <a:xfrm rot="0">
            <a:off x="6246613" y="6054612"/>
            <a:ext cx="2458745" cy="2221738"/>
            <a:chOff x="0" y="0"/>
            <a:chExt cx="647571" cy="585149"/>
          </a:xfrm>
        </p:grpSpPr>
        <p:sp>
          <p:nvSpPr>
            <p:cNvPr name="Freeform 12" id="12"/>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13" id="13"/>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grpSp>
        <p:nvGrpSpPr>
          <p:cNvPr name="Group 14" id="14"/>
          <p:cNvGrpSpPr/>
          <p:nvPr/>
        </p:nvGrpSpPr>
        <p:grpSpPr>
          <a:xfrm rot="0">
            <a:off x="8917034" y="6054612"/>
            <a:ext cx="2458745" cy="2221738"/>
            <a:chOff x="0" y="0"/>
            <a:chExt cx="647571" cy="585149"/>
          </a:xfrm>
        </p:grpSpPr>
        <p:sp>
          <p:nvSpPr>
            <p:cNvPr name="Freeform 15" id="15"/>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16" id="16"/>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grpSp>
        <p:nvGrpSpPr>
          <p:cNvPr name="Group 17" id="17"/>
          <p:cNvGrpSpPr/>
          <p:nvPr/>
        </p:nvGrpSpPr>
        <p:grpSpPr>
          <a:xfrm rot="0">
            <a:off x="3576192" y="3594749"/>
            <a:ext cx="2458745" cy="2221738"/>
            <a:chOff x="0" y="0"/>
            <a:chExt cx="647571" cy="585149"/>
          </a:xfrm>
        </p:grpSpPr>
        <p:sp>
          <p:nvSpPr>
            <p:cNvPr name="Freeform 18" id="18"/>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19" id="19"/>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sp>
        <p:nvSpPr>
          <p:cNvPr name="Freeform 20" id="20"/>
          <p:cNvSpPr/>
          <p:nvPr/>
        </p:nvSpPr>
        <p:spPr>
          <a:xfrm flipH="false" flipV="false" rot="0">
            <a:off x="-1040105" y="-945266"/>
            <a:ext cx="5408670" cy="8585191"/>
          </a:xfrm>
          <a:custGeom>
            <a:avLst/>
            <a:gdLst/>
            <a:ahLst/>
            <a:cxnLst/>
            <a:rect r="r" b="b" t="t" l="l"/>
            <a:pathLst>
              <a:path h="8585191" w="5408670">
                <a:moveTo>
                  <a:pt x="0" y="0"/>
                </a:moveTo>
                <a:lnTo>
                  <a:pt x="5408670" y="0"/>
                </a:lnTo>
                <a:lnTo>
                  <a:pt x="5408670" y="8585190"/>
                </a:lnTo>
                <a:lnTo>
                  <a:pt x="0" y="85851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1" id="21"/>
          <p:cNvSpPr/>
          <p:nvPr/>
        </p:nvSpPr>
        <p:spPr>
          <a:xfrm flipH="false" flipV="false" rot="-10800000">
            <a:off x="14485988" y="2615282"/>
            <a:ext cx="5408670" cy="8585191"/>
          </a:xfrm>
          <a:custGeom>
            <a:avLst/>
            <a:gdLst/>
            <a:ahLst/>
            <a:cxnLst/>
            <a:rect r="r" b="b" t="t" l="l"/>
            <a:pathLst>
              <a:path h="8585191" w="5408670">
                <a:moveTo>
                  <a:pt x="0" y="0"/>
                </a:moveTo>
                <a:lnTo>
                  <a:pt x="5408670" y="0"/>
                </a:lnTo>
                <a:lnTo>
                  <a:pt x="5408670" y="8585190"/>
                </a:lnTo>
                <a:lnTo>
                  <a:pt x="0" y="858519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2" id="22"/>
          <p:cNvSpPr txBox="true"/>
          <p:nvPr/>
        </p:nvSpPr>
        <p:spPr>
          <a:xfrm rot="0">
            <a:off x="3646331" y="2026109"/>
            <a:ext cx="6632492" cy="1329970"/>
          </a:xfrm>
          <a:prstGeom prst="rect">
            <a:avLst/>
          </a:prstGeom>
        </p:spPr>
        <p:txBody>
          <a:bodyPr anchor="t" rtlCol="false" tIns="0" lIns="0" bIns="0" rIns="0">
            <a:spAutoFit/>
          </a:bodyPr>
          <a:lstStyle/>
          <a:p>
            <a:pPr marL="0" indent="0" lvl="0">
              <a:lnSpc>
                <a:spcPts val="10056"/>
              </a:lnSpc>
            </a:pPr>
            <a:r>
              <a:rPr lang="en-US" sz="9670" spc="154">
                <a:solidFill>
                  <a:srgbClr val="FFFFFF"/>
                </a:solidFill>
                <a:latin typeface="Barlow Condensed Bold Italics"/>
              </a:rPr>
              <a:t>GRÁFICAS</a:t>
            </a:r>
          </a:p>
        </p:txBody>
      </p:sp>
      <p:sp>
        <p:nvSpPr>
          <p:cNvPr name="TextBox 23" id="23"/>
          <p:cNvSpPr txBox="true"/>
          <p:nvPr/>
        </p:nvSpPr>
        <p:spPr>
          <a:xfrm rot="0">
            <a:off x="3646331" y="4960463"/>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Rendimiento</a:t>
            </a:r>
          </a:p>
        </p:txBody>
      </p:sp>
      <p:sp>
        <p:nvSpPr>
          <p:cNvPr name="TextBox 24" id="24"/>
          <p:cNvSpPr txBox="true"/>
          <p:nvPr/>
        </p:nvSpPr>
        <p:spPr>
          <a:xfrm rot="0">
            <a:off x="4119602" y="3784193"/>
            <a:ext cx="1371925" cy="1181984"/>
          </a:xfrm>
          <a:prstGeom prst="rect">
            <a:avLst/>
          </a:prstGeom>
        </p:spPr>
        <p:txBody>
          <a:bodyPr anchor="t" rtlCol="false" tIns="0" lIns="0" bIns="0" rIns="0">
            <a:spAutoFit/>
          </a:bodyPr>
          <a:lstStyle/>
          <a:p>
            <a:pPr algn="ctr" marL="0" indent="0" lvl="0">
              <a:lnSpc>
                <a:spcPts val="9260"/>
              </a:lnSpc>
            </a:pPr>
            <a:r>
              <a:rPr lang="en-US" sz="7847" strike="noStrike" u="none">
                <a:solidFill>
                  <a:srgbClr val="000000"/>
                </a:solidFill>
                <a:latin typeface="Barlow Condensed Bold Italics"/>
              </a:rPr>
              <a:t>01</a:t>
            </a:r>
          </a:p>
        </p:txBody>
      </p:sp>
      <p:sp>
        <p:nvSpPr>
          <p:cNvPr name="TextBox 25" id="25"/>
          <p:cNvSpPr txBox="true"/>
          <p:nvPr/>
        </p:nvSpPr>
        <p:spPr>
          <a:xfrm rot="0">
            <a:off x="6315689" y="4960463"/>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Asistencia</a:t>
            </a:r>
          </a:p>
        </p:txBody>
      </p:sp>
      <p:sp>
        <p:nvSpPr>
          <p:cNvPr name="TextBox 26" id="26"/>
          <p:cNvSpPr txBox="true"/>
          <p:nvPr/>
        </p:nvSpPr>
        <p:spPr>
          <a:xfrm rot="0">
            <a:off x="6788960" y="3784193"/>
            <a:ext cx="1371925" cy="1181984"/>
          </a:xfrm>
          <a:prstGeom prst="rect">
            <a:avLst/>
          </a:prstGeom>
        </p:spPr>
        <p:txBody>
          <a:bodyPr anchor="t" rtlCol="false" tIns="0" lIns="0" bIns="0" rIns="0">
            <a:spAutoFit/>
          </a:bodyPr>
          <a:lstStyle/>
          <a:p>
            <a:pPr algn="ctr" marL="0" indent="0" lvl="0">
              <a:lnSpc>
                <a:spcPts val="9260"/>
              </a:lnSpc>
            </a:pPr>
            <a:r>
              <a:rPr lang="en-US" sz="7847">
                <a:solidFill>
                  <a:srgbClr val="000000"/>
                </a:solidFill>
                <a:latin typeface="Barlow Condensed Bold Italics"/>
              </a:rPr>
              <a:t>02</a:t>
            </a:r>
          </a:p>
        </p:txBody>
      </p:sp>
      <p:sp>
        <p:nvSpPr>
          <p:cNvPr name="TextBox 27" id="27"/>
          <p:cNvSpPr txBox="true"/>
          <p:nvPr/>
        </p:nvSpPr>
        <p:spPr>
          <a:xfrm rot="0">
            <a:off x="8985047" y="4960463"/>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Valor de equipo</a:t>
            </a:r>
          </a:p>
        </p:txBody>
      </p:sp>
      <p:sp>
        <p:nvSpPr>
          <p:cNvPr name="TextBox 28" id="28"/>
          <p:cNvSpPr txBox="true"/>
          <p:nvPr/>
        </p:nvSpPr>
        <p:spPr>
          <a:xfrm rot="0">
            <a:off x="9458318" y="3784193"/>
            <a:ext cx="1371925" cy="1181984"/>
          </a:xfrm>
          <a:prstGeom prst="rect">
            <a:avLst/>
          </a:prstGeom>
        </p:spPr>
        <p:txBody>
          <a:bodyPr anchor="t" rtlCol="false" tIns="0" lIns="0" bIns="0" rIns="0">
            <a:spAutoFit/>
          </a:bodyPr>
          <a:lstStyle/>
          <a:p>
            <a:pPr algn="ctr" marL="0" indent="0" lvl="0">
              <a:lnSpc>
                <a:spcPts val="9260"/>
              </a:lnSpc>
            </a:pPr>
            <a:r>
              <a:rPr lang="en-US" sz="7847">
                <a:solidFill>
                  <a:srgbClr val="000000"/>
                </a:solidFill>
                <a:latin typeface="Barlow Condensed Bold Italics"/>
              </a:rPr>
              <a:t>03</a:t>
            </a:r>
          </a:p>
        </p:txBody>
      </p:sp>
      <p:sp>
        <p:nvSpPr>
          <p:cNvPr name="TextBox 29" id="29"/>
          <p:cNvSpPr txBox="true"/>
          <p:nvPr/>
        </p:nvSpPr>
        <p:spPr>
          <a:xfrm rot="0">
            <a:off x="11659404" y="4960463"/>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Fichajes</a:t>
            </a:r>
          </a:p>
        </p:txBody>
      </p:sp>
      <p:sp>
        <p:nvSpPr>
          <p:cNvPr name="TextBox 30" id="30"/>
          <p:cNvSpPr txBox="true"/>
          <p:nvPr/>
        </p:nvSpPr>
        <p:spPr>
          <a:xfrm rot="0">
            <a:off x="12132675" y="3784193"/>
            <a:ext cx="1371925" cy="1181984"/>
          </a:xfrm>
          <a:prstGeom prst="rect">
            <a:avLst/>
          </a:prstGeom>
        </p:spPr>
        <p:txBody>
          <a:bodyPr anchor="t" rtlCol="false" tIns="0" lIns="0" bIns="0" rIns="0">
            <a:spAutoFit/>
          </a:bodyPr>
          <a:lstStyle/>
          <a:p>
            <a:pPr algn="ctr" marL="0" indent="0" lvl="0">
              <a:lnSpc>
                <a:spcPts val="9260"/>
              </a:lnSpc>
            </a:pPr>
            <a:r>
              <a:rPr lang="en-US" sz="7847">
                <a:solidFill>
                  <a:srgbClr val="000000"/>
                </a:solidFill>
                <a:latin typeface="Barlow Condensed Bold Italics"/>
              </a:rPr>
              <a:t>04</a:t>
            </a:r>
          </a:p>
        </p:txBody>
      </p:sp>
      <p:sp>
        <p:nvSpPr>
          <p:cNvPr name="TextBox 31" id="31"/>
          <p:cNvSpPr txBox="true"/>
          <p:nvPr/>
        </p:nvSpPr>
        <p:spPr>
          <a:xfrm rot="0">
            <a:off x="6284242" y="7467999"/>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Ventas</a:t>
            </a:r>
          </a:p>
        </p:txBody>
      </p:sp>
      <p:sp>
        <p:nvSpPr>
          <p:cNvPr name="TextBox 32" id="32"/>
          <p:cNvSpPr txBox="true"/>
          <p:nvPr/>
        </p:nvSpPr>
        <p:spPr>
          <a:xfrm rot="0">
            <a:off x="6757513" y="6291730"/>
            <a:ext cx="1371925" cy="1181984"/>
          </a:xfrm>
          <a:prstGeom prst="rect">
            <a:avLst/>
          </a:prstGeom>
        </p:spPr>
        <p:txBody>
          <a:bodyPr anchor="t" rtlCol="false" tIns="0" lIns="0" bIns="0" rIns="0">
            <a:spAutoFit/>
          </a:bodyPr>
          <a:lstStyle/>
          <a:p>
            <a:pPr algn="ctr" marL="0" indent="0" lvl="0">
              <a:lnSpc>
                <a:spcPts val="9260"/>
              </a:lnSpc>
            </a:pPr>
            <a:r>
              <a:rPr lang="en-US" sz="7847">
                <a:solidFill>
                  <a:srgbClr val="000000"/>
                </a:solidFill>
                <a:latin typeface="Barlow Condensed Bold Italics"/>
              </a:rPr>
              <a:t>05</a:t>
            </a:r>
          </a:p>
        </p:txBody>
      </p:sp>
      <p:sp>
        <p:nvSpPr>
          <p:cNvPr name="TextBox 33" id="33"/>
          <p:cNvSpPr txBox="true"/>
          <p:nvPr/>
        </p:nvSpPr>
        <p:spPr>
          <a:xfrm rot="0">
            <a:off x="8986110" y="7467999"/>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Debuts</a:t>
            </a:r>
          </a:p>
        </p:txBody>
      </p:sp>
      <p:sp>
        <p:nvSpPr>
          <p:cNvPr name="TextBox 34" id="34"/>
          <p:cNvSpPr txBox="true"/>
          <p:nvPr/>
        </p:nvSpPr>
        <p:spPr>
          <a:xfrm rot="0">
            <a:off x="9459381" y="6291730"/>
            <a:ext cx="1371925" cy="1181984"/>
          </a:xfrm>
          <a:prstGeom prst="rect">
            <a:avLst/>
          </a:prstGeom>
        </p:spPr>
        <p:txBody>
          <a:bodyPr anchor="t" rtlCol="false" tIns="0" lIns="0" bIns="0" rIns="0">
            <a:spAutoFit/>
          </a:bodyPr>
          <a:lstStyle/>
          <a:p>
            <a:pPr algn="ctr" marL="0" indent="0" lvl="0">
              <a:lnSpc>
                <a:spcPts val="9260"/>
              </a:lnSpc>
            </a:pPr>
            <a:r>
              <a:rPr lang="en-US" sz="7847">
                <a:solidFill>
                  <a:srgbClr val="000000"/>
                </a:solidFill>
                <a:latin typeface="Barlow Condensed Bold Italics"/>
              </a:rPr>
              <a:t>06</a:t>
            </a:r>
          </a:p>
        </p:txBody>
      </p:sp>
      <p:sp>
        <p:nvSpPr>
          <p:cNvPr name="TextBox 35" id="35"/>
          <p:cNvSpPr txBox="true"/>
          <p:nvPr/>
        </p:nvSpPr>
        <p:spPr>
          <a:xfrm rot="0">
            <a:off x="8915971" y="7515624"/>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a:t>
            </a:r>
          </a:p>
        </p:txBody>
      </p:sp>
      <p:sp>
        <p:nvSpPr>
          <p:cNvPr name="TextBox 36" id="36"/>
          <p:cNvSpPr txBox="true"/>
          <p:nvPr/>
        </p:nvSpPr>
        <p:spPr>
          <a:xfrm rot="0">
            <a:off x="11618902" y="7515624"/>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90065" y="4189733"/>
            <a:ext cx="5053506" cy="953849"/>
          </a:xfrm>
          <a:custGeom>
            <a:avLst/>
            <a:gdLst/>
            <a:ahLst/>
            <a:cxnLst/>
            <a:rect r="r" b="b" t="t" l="l"/>
            <a:pathLst>
              <a:path h="953849" w="5053506">
                <a:moveTo>
                  <a:pt x="0" y="0"/>
                </a:moveTo>
                <a:lnTo>
                  <a:pt x="5053506" y="0"/>
                </a:lnTo>
                <a:lnTo>
                  <a:pt x="5053506" y="953849"/>
                </a:lnTo>
                <a:lnTo>
                  <a:pt x="0" y="9538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4069383">
            <a:off x="-2568021" y="-800855"/>
            <a:ext cx="18350733" cy="9029893"/>
            <a:chOff x="0" y="0"/>
            <a:chExt cx="4833115" cy="2378243"/>
          </a:xfrm>
        </p:grpSpPr>
        <p:sp>
          <p:nvSpPr>
            <p:cNvPr name="Freeform 4" id="4"/>
            <p:cNvSpPr/>
            <p:nvPr/>
          </p:nvSpPr>
          <p:spPr>
            <a:xfrm flipH="false" flipV="false" rot="0">
              <a:off x="0" y="0"/>
              <a:ext cx="4833115" cy="2378243"/>
            </a:xfrm>
            <a:custGeom>
              <a:avLst/>
              <a:gdLst/>
              <a:ahLst/>
              <a:cxnLst/>
              <a:rect r="r" b="b" t="t" l="l"/>
              <a:pathLst>
                <a:path h="2378243" w="4833115">
                  <a:moveTo>
                    <a:pt x="0" y="0"/>
                  </a:moveTo>
                  <a:lnTo>
                    <a:pt x="4833115" y="0"/>
                  </a:lnTo>
                  <a:lnTo>
                    <a:pt x="4833115" y="2378243"/>
                  </a:lnTo>
                  <a:lnTo>
                    <a:pt x="0" y="2378243"/>
                  </a:lnTo>
                  <a:close/>
                </a:path>
              </a:pathLst>
            </a:custGeom>
            <a:solidFill>
              <a:srgbClr val="000000">
                <a:alpha val="13725"/>
              </a:srgbClr>
            </a:solidFill>
            <a:ln cap="sq">
              <a:noFill/>
              <a:prstDash val="solid"/>
              <a:miter/>
            </a:ln>
          </p:spPr>
        </p:sp>
        <p:sp>
          <p:nvSpPr>
            <p:cNvPr name="TextBox 5" id="5"/>
            <p:cNvSpPr txBox="true"/>
            <p:nvPr/>
          </p:nvSpPr>
          <p:spPr>
            <a:xfrm>
              <a:off x="0" y="-28575"/>
              <a:ext cx="4833115" cy="2406818"/>
            </a:xfrm>
            <a:prstGeom prst="rect">
              <a:avLst/>
            </a:prstGeom>
          </p:spPr>
          <p:txBody>
            <a:bodyPr anchor="ctr" rtlCol="false" tIns="50800" lIns="50800" bIns="50800" rIns="50800"/>
            <a:lstStyle/>
            <a:p>
              <a:pPr algn="ctr">
                <a:lnSpc>
                  <a:spcPts val="1960"/>
                </a:lnSpc>
              </a:pPr>
            </a:p>
          </p:txBody>
        </p:sp>
      </p:grpSp>
      <p:sp>
        <p:nvSpPr>
          <p:cNvPr name="Freeform 6" id="6"/>
          <p:cNvSpPr/>
          <p:nvPr/>
        </p:nvSpPr>
        <p:spPr>
          <a:xfrm flipH="false" flipV="false" rot="0">
            <a:off x="1090065" y="5618694"/>
            <a:ext cx="5053506" cy="953849"/>
          </a:xfrm>
          <a:custGeom>
            <a:avLst/>
            <a:gdLst/>
            <a:ahLst/>
            <a:cxnLst/>
            <a:rect r="r" b="b" t="t" l="l"/>
            <a:pathLst>
              <a:path h="953849" w="5053506">
                <a:moveTo>
                  <a:pt x="0" y="0"/>
                </a:moveTo>
                <a:lnTo>
                  <a:pt x="5053506" y="0"/>
                </a:lnTo>
                <a:lnTo>
                  <a:pt x="5053506" y="953850"/>
                </a:lnTo>
                <a:lnTo>
                  <a:pt x="0" y="9538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090065" y="7048794"/>
            <a:ext cx="5053506" cy="953849"/>
          </a:xfrm>
          <a:custGeom>
            <a:avLst/>
            <a:gdLst/>
            <a:ahLst/>
            <a:cxnLst/>
            <a:rect r="r" b="b" t="t" l="l"/>
            <a:pathLst>
              <a:path h="953849" w="5053506">
                <a:moveTo>
                  <a:pt x="0" y="0"/>
                </a:moveTo>
                <a:lnTo>
                  <a:pt x="5053506" y="0"/>
                </a:lnTo>
                <a:lnTo>
                  <a:pt x="5053506" y="953849"/>
                </a:lnTo>
                <a:lnTo>
                  <a:pt x="0" y="9538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7229845" y="2782486"/>
            <a:ext cx="10427291" cy="6239951"/>
          </a:xfrm>
          <a:custGeom>
            <a:avLst/>
            <a:gdLst/>
            <a:ahLst/>
            <a:cxnLst/>
            <a:rect r="r" b="b" t="t" l="l"/>
            <a:pathLst>
              <a:path h="6239951" w="10427291">
                <a:moveTo>
                  <a:pt x="0" y="0"/>
                </a:moveTo>
                <a:lnTo>
                  <a:pt x="10427290" y="0"/>
                </a:lnTo>
                <a:lnTo>
                  <a:pt x="10427290" y="6239951"/>
                </a:lnTo>
                <a:lnTo>
                  <a:pt x="0" y="6239951"/>
                </a:lnTo>
                <a:lnTo>
                  <a:pt x="0" y="0"/>
                </a:lnTo>
                <a:close/>
              </a:path>
            </a:pathLst>
          </a:custGeom>
          <a:blipFill>
            <a:blip r:embed="rId4"/>
            <a:stretch>
              <a:fillRect l="-11340" t="0" r="-8344" b="0"/>
            </a:stretch>
          </a:blipFill>
        </p:spPr>
      </p:sp>
      <p:sp>
        <p:nvSpPr>
          <p:cNvPr name="TextBox 9" id="9"/>
          <p:cNvSpPr txBox="true"/>
          <p:nvPr/>
        </p:nvSpPr>
        <p:spPr>
          <a:xfrm rot="0">
            <a:off x="1090065" y="1561467"/>
            <a:ext cx="7214664" cy="1456100"/>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000000"/>
                </a:solidFill>
                <a:latin typeface="Barlow Condensed Bold Italics"/>
              </a:rPr>
              <a:t>01.</a:t>
            </a:r>
            <a:r>
              <a:rPr lang="en-US" sz="5429" spc="119">
                <a:solidFill>
                  <a:srgbClr val="000000"/>
                </a:solidFill>
                <a:latin typeface="Barlow Condensed Bold Italics"/>
              </a:rPr>
              <a:t>Rendimiento deportivo en Liga</a:t>
            </a:r>
          </a:p>
        </p:txBody>
      </p:sp>
      <p:sp>
        <p:nvSpPr>
          <p:cNvPr name="TextBox 10" id="10"/>
          <p:cNvSpPr txBox="true"/>
          <p:nvPr/>
        </p:nvSpPr>
        <p:spPr>
          <a:xfrm rot="0">
            <a:off x="2354380" y="4442860"/>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FFFFFF"/>
                </a:solidFill>
                <a:latin typeface="Montserrat Bold"/>
              </a:rPr>
              <a:t>Crisis Económica</a:t>
            </a:r>
          </a:p>
        </p:txBody>
      </p:sp>
      <p:sp>
        <p:nvSpPr>
          <p:cNvPr name="TextBox 11" id="11"/>
          <p:cNvSpPr txBox="true"/>
          <p:nvPr/>
        </p:nvSpPr>
        <p:spPr>
          <a:xfrm rot="0">
            <a:off x="1174162" y="4435399"/>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01</a:t>
            </a:r>
          </a:p>
        </p:txBody>
      </p:sp>
      <p:sp>
        <p:nvSpPr>
          <p:cNvPr name="TextBox 12" id="12"/>
          <p:cNvSpPr txBox="true"/>
          <p:nvPr/>
        </p:nvSpPr>
        <p:spPr>
          <a:xfrm rot="0">
            <a:off x="2354380" y="5854836"/>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FFFFFF"/>
                </a:solidFill>
                <a:latin typeface="Montserrat Bold"/>
              </a:rPr>
              <a:t>Proyecto Ambicioso</a:t>
            </a:r>
          </a:p>
        </p:txBody>
      </p:sp>
      <p:sp>
        <p:nvSpPr>
          <p:cNvPr name="TextBox 13" id="13"/>
          <p:cNvSpPr txBox="true"/>
          <p:nvPr/>
        </p:nvSpPr>
        <p:spPr>
          <a:xfrm rot="0">
            <a:off x="1174162" y="5864361"/>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02</a:t>
            </a:r>
          </a:p>
        </p:txBody>
      </p:sp>
      <p:sp>
        <p:nvSpPr>
          <p:cNvPr name="TextBox 14" id="14"/>
          <p:cNvSpPr txBox="true"/>
          <p:nvPr/>
        </p:nvSpPr>
        <p:spPr>
          <a:xfrm rot="0">
            <a:off x="2476272" y="7318906"/>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FFFFFF"/>
                </a:solidFill>
                <a:latin typeface="Montserrat Bold"/>
              </a:rPr>
              <a:t>Ilusión</a:t>
            </a:r>
          </a:p>
        </p:txBody>
      </p:sp>
      <p:sp>
        <p:nvSpPr>
          <p:cNvPr name="TextBox 15" id="15"/>
          <p:cNvSpPr txBox="true"/>
          <p:nvPr/>
        </p:nvSpPr>
        <p:spPr>
          <a:xfrm rot="0">
            <a:off x="1174162" y="7294461"/>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7930846" y="-480060"/>
            <a:ext cx="10357154" cy="11247120"/>
          </a:xfrm>
          <a:custGeom>
            <a:avLst/>
            <a:gdLst/>
            <a:ahLst/>
            <a:cxnLst/>
            <a:rect r="r" b="b" t="t" l="l"/>
            <a:pathLst>
              <a:path h="11247120" w="10357154">
                <a:moveTo>
                  <a:pt x="0" y="0"/>
                </a:moveTo>
                <a:lnTo>
                  <a:pt x="10357154" y="0"/>
                </a:lnTo>
                <a:lnTo>
                  <a:pt x="10357154" y="11247120"/>
                </a:lnTo>
                <a:lnTo>
                  <a:pt x="0" y="11247120"/>
                </a:lnTo>
                <a:lnTo>
                  <a:pt x="0" y="0"/>
                </a:lnTo>
                <a:close/>
              </a:path>
            </a:pathLst>
          </a:custGeom>
          <a:blipFill>
            <a:blip r:embed="rId2">
              <a:alphaModFix amt="30000"/>
            </a:blip>
            <a:stretch>
              <a:fillRect l="-35234" t="0" r="-41338" b="0"/>
            </a:stretch>
          </a:blipFill>
        </p:spPr>
      </p:sp>
      <p:sp>
        <p:nvSpPr>
          <p:cNvPr name="Freeform 3" id="3"/>
          <p:cNvSpPr/>
          <p:nvPr/>
        </p:nvSpPr>
        <p:spPr>
          <a:xfrm flipH="false" flipV="false" rot="0">
            <a:off x="1028700" y="3093857"/>
            <a:ext cx="9597027" cy="4798513"/>
          </a:xfrm>
          <a:custGeom>
            <a:avLst/>
            <a:gdLst/>
            <a:ahLst/>
            <a:cxnLst/>
            <a:rect r="r" b="b" t="t" l="l"/>
            <a:pathLst>
              <a:path h="4798513" w="9597027">
                <a:moveTo>
                  <a:pt x="0" y="0"/>
                </a:moveTo>
                <a:lnTo>
                  <a:pt x="9597027" y="0"/>
                </a:lnTo>
                <a:lnTo>
                  <a:pt x="9597027" y="4798514"/>
                </a:lnTo>
                <a:lnTo>
                  <a:pt x="0" y="4798514"/>
                </a:lnTo>
                <a:lnTo>
                  <a:pt x="0" y="0"/>
                </a:lnTo>
                <a:close/>
              </a:path>
            </a:pathLst>
          </a:custGeom>
          <a:blipFill>
            <a:blip r:embed="rId3"/>
            <a:stretch>
              <a:fillRect l="0" t="0" r="0" b="0"/>
            </a:stretch>
          </a:blipFill>
        </p:spPr>
      </p:sp>
      <p:sp>
        <p:nvSpPr>
          <p:cNvPr name="TextBox 4" id="4"/>
          <p:cNvSpPr txBox="true"/>
          <p:nvPr/>
        </p:nvSpPr>
        <p:spPr>
          <a:xfrm rot="0">
            <a:off x="1028700" y="1682314"/>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FFFFFF"/>
                </a:solidFill>
                <a:latin typeface="Barlow Condensed Bold Italics"/>
              </a:rPr>
              <a:t>02. Asistencia</a:t>
            </a:r>
          </a:p>
        </p:txBody>
      </p:sp>
      <p:sp>
        <p:nvSpPr>
          <p:cNvPr name="TextBox 5" id="5"/>
          <p:cNvSpPr txBox="true"/>
          <p:nvPr/>
        </p:nvSpPr>
        <p:spPr>
          <a:xfrm rot="0">
            <a:off x="11559730" y="4739141"/>
            <a:ext cx="4451512" cy="1450797"/>
          </a:xfrm>
          <a:prstGeom prst="rect">
            <a:avLst/>
          </a:prstGeom>
        </p:spPr>
        <p:txBody>
          <a:bodyPr anchor="t" rtlCol="false" tIns="0" lIns="0" bIns="0" rIns="0">
            <a:spAutoFit/>
          </a:bodyPr>
          <a:lstStyle/>
          <a:p>
            <a:pPr marL="601406" indent="-300703" lvl="1">
              <a:lnSpc>
                <a:spcPts val="3844"/>
              </a:lnSpc>
              <a:buFont typeface="Arial"/>
              <a:buChar char="•"/>
            </a:pPr>
            <a:r>
              <a:rPr lang="en-US" sz="2785">
                <a:solidFill>
                  <a:srgbClr val="FFFFFF"/>
                </a:solidFill>
                <a:latin typeface="Montserrat"/>
              </a:rPr>
              <a:t>2019-21: Covid.</a:t>
            </a:r>
          </a:p>
          <a:p>
            <a:pPr marL="601406" indent="-300703" lvl="1">
              <a:lnSpc>
                <a:spcPts val="3844"/>
              </a:lnSpc>
              <a:spcBef>
                <a:spcPct val="0"/>
              </a:spcBef>
              <a:buFont typeface="Arial"/>
              <a:buChar char="•"/>
            </a:pPr>
            <a:r>
              <a:rPr lang="en-US" sz="2785">
                <a:solidFill>
                  <a:srgbClr val="FFFFFF"/>
                </a:solidFill>
                <a:latin typeface="Montserrat"/>
              </a:rPr>
              <a:t>2022-23: Lucha por descenso.</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301782" y="2594118"/>
            <a:ext cx="7640092" cy="5730069"/>
          </a:xfrm>
          <a:custGeom>
            <a:avLst/>
            <a:gdLst/>
            <a:ahLst/>
            <a:cxnLst/>
            <a:rect r="r" b="b" t="t" l="l"/>
            <a:pathLst>
              <a:path h="5730069" w="7640092">
                <a:moveTo>
                  <a:pt x="0" y="0"/>
                </a:moveTo>
                <a:lnTo>
                  <a:pt x="7640093" y="0"/>
                </a:lnTo>
                <a:lnTo>
                  <a:pt x="7640093" y="5730069"/>
                </a:lnTo>
                <a:lnTo>
                  <a:pt x="0" y="5730069"/>
                </a:lnTo>
                <a:lnTo>
                  <a:pt x="0" y="0"/>
                </a:lnTo>
                <a:close/>
              </a:path>
            </a:pathLst>
          </a:custGeom>
          <a:blipFill>
            <a:blip r:embed="rId2"/>
            <a:stretch>
              <a:fillRect l="0" t="0" r="0" b="0"/>
            </a:stretch>
          </a:blipFill>
        </p:spPr>
      </p:sp>
      <p:sp>
        <p:nvSpPr>
          <p:cNvPr name="Freeform 3" id="3"/>
          <p:cNvSpPr/>
          <p:nvPr/>
        </p:nvSpPr>
        <p:spPr>
          <a:xfrm flipH="false" flipV="false" rot="0">
            <a:off x="0" y="0"/>
            <a:ext cx="9728660" cy="10918305"/>
          </a:xfrm>
          <a:custGeom>
            <a:avLst/>
            <a:gdLst/>
            <a:ahLst/>
            <a:cxnLst/>
            <a:rect r="r" b="b" t="t" l="l"/>
            <a:pathLst>
              <a:path h="10918305" w="9728660">
                <a:moveTo>
                  <a:pt x="0" y="0"/>
                </a:moveTo>
                <a:lnTo>
                  <a:pt x="9728660" y="0"/>
                </a:lnTo>
                <a:lnTo>
                  <a:pt x="9728660" y="10918305"/>
                </a:lnTo>
                <a:lnTo>
                  <a:pt x="0" y="10918305"/>
                </a:lnTo>
                <a:lnTo>
                  <a:pt x="0" y="0"/>
                </a:lnTo>
                <a:close/>
              </a:path>
            </a:pathLst>
          </a:custGeom>
          <a:blipFill>
            <a:blip r:embed="rId3">
              <a:alphaModFix amt="9999"/>
            </a:blip>
            <a:stretch>
              <a:fillRect l="-72041" t="-9546" r="-91581" b="-9546"/>
            </a:stretch>
          </a:blipFill>
        </p:spPr>
      </p:sp>
      <p:sp>
        <p:nvSpPr>
          <p:cNvPr name="TextBox 4" id="4"/>
          <p:cNvSpPr txBox="true"/>
          <p:nvPr/>
        </p:nvSpPr>
        <p:spPr>
          <a:xfrm rot="0">
            <a:off x="1315814" y="3985612"/>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000000"/>
                </a:solidFill>
                <a:latin typeface="Barlow Condensed Bold Italics"/>
              </a:rPr>
              <a:t>03.</a:t>
            </a:r>
            <a:r>
              <a:rPr lang="en-US" sz="5429" spc="119">
                <a:solidFill>
                  <a:srgbClr val="000000"/>
                </a:solidFill>
                <a:latin typeface="Barlow Condensed Bold Italics"/>
              </a:rPr>
              <a:t>Valor equipo</a:t>
            </a:r>
          </a:p>
        </p:txBody>
      </p:sp>
      <p:sp>
        <p:nvSpPr>
          <p:cNvPr name="TextBox 5" id="5"/>
          <p:cNvSpPr txBox="true"/>
          <p:nvPr/>
        </p:nvSpPr>
        <p:spPr>
          <a:xfrm rot="0">
            <a:off x="1028700" y="5086350"/>
            <a:ext cx="4451512" cy="1450797"/>
          </a:xfrm>
          <a:prstGeom prst="rect">
            <a:avLst/>
          </a:prstGeom>
        </p:spPr>
        <p:txBody>
          <a:bodyPr anchor="t" rtlCol="false" tIns="0" lIns="0" bIns="0" rIns="0">
            <a:spAutoFit/>
          </a:bodyPr>
          <a:lstStyle/>
          <a:p>
            <a:pPr marL="601406" indent="-300703" lvl="1">
              <a:lnSpc>
                <a:spcPts val="3844"/>
              </a:lnSpc>
              <a:buFont typeface="Arial"/>
              <a:buChar char="•"/>
            </a:pPr>
            <a:r>
              <a:rPr lang="en-US" sz="2785">
                <a:solidFill>
                  <a:srgbClr val="000000"/>
                </a:solidFill>
                <a:latin typeface="Montserrat"/>
              </a:rPr>
              <a:t>Champios 2028-19</a:t>
            </a:r>
          </a:p>
          <a:p>
            <a:pPr marL="601406" indent="-300703" lvl="1">
              <a:lnSpc>
                <a:spcPts val="3844"/>
              </a:lnSpc>
              <a:spcBef>
                <a:spcPct val="0"/>
              </a:spcBef>
              <a:buFont typeface="Arial"/>
              <a:buChar char="•"/>
            </a:pPr>
            <a:r>
              <a:rPr lang="en-US" sz="2785">
                <a:solidFill>
                  <a:srgbClr val="000000"/>
                </a:solidFill>
                <a:latin typeface="Montserrat"/>
              </a:rPr>
              <a:t>Jugadores con más valor.</a:t>
            </a:r>
          </a:p>
        </p:txBody>
      </p:sp>
      <p:sp>
        <p:nvSpPr>
          <p:cNvPr name="Freeform 6" id="6"/>
          <p:cNvSpPr/>
          <p:nvPr/>
        </p:nvSpPr>
        <p:spPr>
          <a:xfrm flipH="false" flipV="false" rot="0">
            <a:off x="8130150" y="-315652"/>
            <a:ext cx="10157850" cy="10918305"/>
          </a:xfrm>
          <a:custGeom>
            <a:avLst/>
            <a:gdLst/>
            <a:ahLst/>
            <a:cxnLst/>
            <a:rect r="r" b="b" t="t" l="l"/>
            <a:pathLst>
              <a:path h="10918305" w="10157850">
                <a:moveTo>
                  <a:pt x="0" y="0"/>
                </a:moveTo>
                <a:lnTo>
                  <a:pt x="10157850" y="0"/>
                </a:lnTo>
                <a:lnTo>
                  <a:pt x="10157850" y="10918304"/>
                </a:lnTo>
                <a:lnTo>
                  <a:pt x="0" y="10918304"/>
                </a:lnTo>
                <a:lnTo>
                  <a:pt x="0" y="0"/>
                </a:lnTo>
                <a:close/>
              </a:path>
            </a:pathLst>
          </a:custGeom>
          <a:blipFill>
            <a:blip r:embed="rId3">
              <a:alphaModFix amt="4000"/>
            </a:blip>
            <a:stretch>
              <a:fillRect l="-149000" t="-6080" r="-3483" b="-13013"/>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3494332"/>
            <a:ext cx="5053506" cy="953849"/>
          </a:xfrm>
          <a:custGeom>
            <a:avLst/>
            <a:gdLst/>
            <a:ahLst/>
            <a:cxnLst/>
            <a:rect r="r" b="b" t="t" l="l"/>
            <a:pathLst>
              <a:path h="953849" w="5053506">
                <a:moveTo>
                  <a:pt x="0" y="0"/>
                </a:moveTo>
                <a:lnTo>
                  <a:pt x="5053506" y="0"/>
                </a:lnTo>
                <a:lnTo>
                  <a:pt x="5053506" y="953849"/>
                </a:lnTo>
                <a:lnTo>
                  <a:pt x="0" y="9538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28700" y="5138378"/>
            <a:ext cx="5053506" cy="953849"/>
          </a:xfrm>
          <a:custGeom>
            <a:avLst/>
            <a:gdLst/>
            <a:ahLst/>
            <a:cxnLst/>
            <a:rect r="r" b="b" t="t" l="l"/>
            <a:pathLst>
              <a:path h="953849" w="5053506">
                <a:moveTo>
                  <a:pt x="0" y="0"/>
                </a:moveTo>
                <a:lnTo>
                  <a:pt x="5053506" y="0"/>
                </a:lnTo>
                <a:lnTo>
                  <a:pt x="5053506" y="953850"/>
                </a:lnTo>
                <a:lnTo>
                  <a:pt x="0" y="9538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28700" y="6778028"/>
            <a:ext cx="5053506" cy="953849"/>
          </a:xfrm>
          <a:custGeom>
            <a:avLst/>
            <a:gdLst/>
            <a:ahLst/>
            <a:cxnLst/>
            <a:rect r="r" b="b" t="t" l="l"/>
            <a:pathLst>
              <a:path h="953849" w="5053506">
                <a:moveTo>
                  <a:pt x="0" y="0"/>
                </a:moveTo>
                <a:lnTo>
                  <a:pt x="5053506" y="0"/>
                </a:lnTo>
                <a:lnTo>
                  <a:pt x="5053506" y="953849"/>
                </a:lnTo>
                <a:lnTo>
                  <a:pt x="0" y="9538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7308182" y="2536510"/>
            <a:ext cx="9951118" cy="5970671"/>
          </a:xfrm>
          <a:custGeom>
            <a:avLst/>
            <a:gdLst/>
            <a:ahLst/>
            <a:cxnLst/>
            <a:rect r="r" b="b" t="t" l="l"/>
            <a:pathLst>
              <a:path h="5970671" w="9951118">
                <a:moveTo>
                  <a:pt x="0" y="0"/>
                </a:moveTo>
                <a:lnTo>
                  <a:pt x="9951118" y="0"/>
                </a:lnTo>
                <a:lnTo>
                  <a:pt x="9951118" y="5970671"/>
                </a:lnTo>
                <a:lnTo>
                  <a:pt x="0" y="5970671"/>
                </a:lnTo>
                <a:lnTo>
                  <a:pt x="0" y="0"/>
                </a:lnTo>
                <a:close/>
              </a:path>
            </a:pathLst>
          </a:custGeom>
          <a:blipFill>
            <a:blip r:embed="rId4"/>
            <a:stretch>
              <a:fillRect l="0" t="0" r="0" b="0"/>
            </a:stretch>
          </a:blipFill>
        </p:spPr>
      </p:sp>
      <p:sp>
        <p:nvSpPr>
          <p:cNvPr name="TextBox 6" id="6"/>
          <p:cNvSpPr txBox="true"/>
          <p:nvPr/>
        </p:nvSpPr>
        <p:spPr>
          <a:xfrm rot="0">
            <a:off x="1112796" y="1573056"/>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FFFFFF"/>
                </a:solidFill>
                <a:latin typeface="Barlow Condensed Bold Italics"/>
              </a:rPr>
              <a:t>04. Fichajes</a:t>
            </a:r>
          </a:p>
        </p:txBody>
      </p:sp>
      <p:sp>
        <p:nvSpPr>
          <p:cNvPr name="TextBox 7" id="7"/>
          <p:cNvSpPr txBox="true"/>
          <p:nvPr/>
        </p:nvSpPr>
        <p:spPr>
          <a:xfrm rot="0">
            <a:off x="1112796" y="3739999"/>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01</a:t>
            </a:r>
          </a:p>
        </p:txBody>
      </p:sp>
      <p:sp>
        <p:nvSpPr>
          <p:cNvPr name="TextBox 8" id="8"/>
          <p:cNvSpPr txBox="true"/>
          <p:nvPr/>
        </p:nvSpPr>
        <p:spPr>
          <a:xfrm rot="0">
            <a:off x="1112796" y="5384045"/>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02</a:t>
            </a:r>
          </a:p>
        </p:txBody>
      </p:sp>
      <p:sp>
        <p:nvSpPr>
          <p:cNvPr name="TextBox 9" id="9"/>
          <p:cNvSpPr txBox="true"/>
          <p:nvPr/>
        </p:nvSpPr>
        <p:spPr>
          <a:xfrm rot="0">
            <a:off x="1112796" y="7026535"/>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03</a:t>
            </a:r>
          </a:p>
        </p:txBody>
      </p:sp>
      <p:sp>
        <p:nvSpPr>
          <p:cNvPr name="TextBox 10" id="10"/>
          <p:cNvSpPr txBox="true"/>
          <p:nvPr/>
        </p:nvSpPr>
        <p:spPr>
          <a:xfrm rot="0">
            <a:off x="2255897" y="3734440"/>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000000"/>
                </a:solidFill>
                <a:latin typeface="Montserrat Bold"/>
              </a:rPr>
              <a:t>Inversión en VCF</a:t>
            </a:r>
          </a:p>
        </p:txBody>
      </p:sp>
      <p:sp>
        <p:nvSpPr>
          <p:cNvPr name="TextBox 11" id="11"/>
          <p:cNvSpPr txBox="true"/>
          <p:nvPr/>
        </p:nvSpPr>
        <p:spPr>
          <a:xfrm rot="0">
            <a:off x="2255897" y="5408491"/>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000000"/>
                </a:solidFill>
                <a:latin typeface="Montserrat Bold"/>
              </a:rPr>
              <a:t>Jugadores</a:t>
            </a:r>
          </a:p>
        </p:txBody>
      </p:sp>
      <p:sp>
        <p:nvSpPr>
          <p:cNvPr name="TextBox 12" id="12"/>
          <p:cNvSpPr txBox="true"/>
          <p:nvPr/>
        </p:nvSpPr>
        <p:spPr>
          <a:xfrm rot="0">
            <a:off x="2255897" y="7050981"/>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000000"/>
                </a:solidFill>
                <a:latin typeface="Montserrat Bold"/>
              </a:rPr>
              <a:t>Punto de inflexión</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190163" y="1861763"/>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FFFFFF"/>
                </a:solidFill>
                <a:latin typeface="Barlow Condensed Bold Italics"/>
              </a:rPr>
              <a:t>Fichajes Inversión</a:t>
            </a:r>
          </a:p>
        </p:txBody>
      </p:sp>
      <p:sp>
        <p:nvSpPr>
          <p:cNvPr name="TextBox 3" id="3"/>
          <p:cNvSpPr txBox="true"/>
          <p:nvPr/>
        </p:nvSpPr>
        <p:spPr>
          <a:xfrm rot="0">
            <a:off x="1190163" y="3644782"/>
            <a:ext cx="14717483" cy="4097986"/>
          </a:xfrm>
          <a:prstGeom prst="rect">
            <a:avLst/>
          </a:prstGeom>
        </p:spPr>
        <p:txBody>
          <a:bodyPr anchor="t" rtlCol="false" tIns="0" lIns="0" bIns="0" rIns="0">
            <a:spAutoFit/>
          </a:bodyPr>
          <a:lstStyle/>
          <a:p>
            <a:pPr>
              <a:lnSpc>
                <a:spcPts val="11359"/>
              </a:lnSpc>
            </a:pPr>
            <a:r>
              <a:rPr lang="en-US" sz="10922" spc="240">
                <a:solidFill>
                  <a:srgbClr val="FFFFFF"/>
                </a:solidFill>
                <a:latin typeface="Barlow Condensed Bold Italics"/>
              </a:rPr>
              <a:t>TOTAL LIM: 178 millones</a:t>
            </a:r>
          </a:p>
          <a:p>
            <a:pPr>
              <a:lnSpc>
                <a:spcPts val="10319"/>
              </a:lnSpc>
            </a:pPr>
          </a:p>
          <a:p>
            <a:pPr marL="0" indent="0" lvl="1">
              <a:lnSpc>
                <a:spcPts val="10319"/>
              </a:lnSpc>
              <a:spcBef>
                <a:spcPct val="0"/>
              </a:spcBef>
            </a:pPr>
            <a:r>
              <a:rPr lang="en-US" sz="9922" spc="218">
                <a:solidFill>
                  <a:srgbClr val="FFFFFF"/>
                </a:solidFill>
                <a:latin typeface="Barlow Condensed Bold Italics"/>
              </a:rPr>
              <a:t>ETAPA ANTERIOR: 149 millones</a:t>
            </a:r>
          </a:p>
        </p:txBody>
      </p:sp>
      <p:sp>
        <p:nvSpPr>
          <p:cNvPr name="TextBox 4" id="4"/>
          <p:cNvSpPr txBox="true"/>
          <p:nvPr/>
        </p:nvSpPr>
        <p:spPr>
          <a:xfrm rot="0">
            <a:off x="12153042" y="5095875"/>
            <a:ext cx="1194569" cy="394289"/>
          </a:xfrm>
          <a:prstGeom prst="rect">
            <a:avLst/>
          </a:prstGeom>
        </p:spPr>
        <p:txBody>
          <a:bodyPr anchor="t" rtlCol="false" tIns="0" lIns="0" bIns="0" rIns="0">
            <a:spAutoFit/>
          </a:bodyPr>
          <a:lstStyle/>
          <a:p>
            <a:pPr algn="ctr">
              <a:lnSpc>
                <a:spcPts val="3222"/>
              </a:lnSpc>
              <a:spcBef>
                <a:spcPct val="0"/>
              </a:spcBef>
            </a:pPr>
            <a:r>
              <a:rPr lang="en-US" sz="2335">
                <a:solidFill>
                  <a:srgbClr val="FFFFFF"/>
                </a:solidFill>
                <a:latin typeface="Montserrat Bold"/>
              </a:rPr>
              <a:t>4 AÑOS</a:t>
            </a:r>
          </a:p>
        </p:txBody>
      </p:sp>
      <p:sp>
        <p:nvSpPr>
          <p:cNvPr name="TextBox 5" id="5"/>
          <p:cNvSpPr txBox="true"/>
          <p:nvPr/>
        </p:nvSpPr>
        <p:spPr>
          <a:xfrm rot="0">
            <a:off x="12750327" y="7695143"/>
            <a:ext cx="2670572" cy="394289"/>
          </a:xfrm>
          <a:prstGeom prst="rect">
            <a:avLst/>
          </a:prstGeom>
        </p:spPr>
        <p:txBody>
          <a:bodyPr anchor="t" rtlCol="false" tIns="0" lIns="0" bIns="0" rIns="0">
            <a:spAutoFit/>
          </a:bodyPr>
          <a:lstStyle/>
          <a:p>
            <a:pPr algn="ctr">
              <a:lnSpc>
                <a:spcPts val="3222"/>
              </a:lnSpc>
              <a:spcBef>
                <a:spcPct val="0"/>
              </a:spcBef>
            </a:pPr>
            <a:r>
              <a:rPr lang="en-US" sz="2335">
                <a:solidFill>
                  <a:srgbClr val="FFFFFF"/>
                </a:solidFill>
                <a:latin typeface="Montserrat Bold"/>
              </a:rPr>
              <a:t>4 AÑOS PREVIOS</a:t>
            </a:r>
          </a:p>
        </p:txBody>
      </p:sp>
      <p:sp>
        <p:nvSpPr>
          <p:cNvPr name="TextBox 6" id="6"/>
          <p:cNvSpPr txBox="true"/>
          <p:nvPr/>
        </p:nvSpPr>
        <p:spPr>
          <a:xfrm rot="0">
            <a:off x="11412534" y="-4096948"/>
            <a:ext cx="6875466" cy="17889661"/>
          </a:xfrm>
          <a:prstGeom prst="rect">
            <a:avLst/>
          </a:prstGeom>
        </p:spPr>
        <p:txBody>
          <a:bodyPr anchor="t" rtlCol="false" tIns="0" lIns="0" bIns="0" rIns="0">
            <a:spAutoFit/>
          </a:bodyPr>
          <a:lstStyle/>
          <a:p>
            <a:pPr algn="ctr">
              <a:lnSpc>
                <a:spcPts val="146034"/>
              </a:lnSpc>
            </a:pPr>
            <a:r>
              <a:rPr lang="en-US" sz="104310">
                <a:solidFill>
                  <a:srgbClr val="FB9F4B">
                    <a:alpha val="29804"/>
                  </a:srgbClr>
                </a:solidFill>
                <a:latin typeface="Neutra Display"/>
              </a:rPr>
              <a: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648321" y="-2779457"/>
            <a:ext cx="20203234" cy="15152425"/>
          </a:xfrm>
          <a:custGeom>
            <a:avLst/>
            <a:gdLst/>
            <a:ahLst/>
            <a:cxnLst/>
            <a:rect r="r" b="b" t="t" l="l"/>
            <a:pathLst>
              <a:path h="15152425" w="20203234">
                <a:moveTo>
                  <a:pt x="0" y="0"/>
                </a:moveTo>
                <a:lnTo>
                  <a:pt x="20203234" y="0"/>
                </a:lnTo>
                <a:lnTo>
                  <a:pt x="20203234" y="15152425"/>
                </a:lnTo>
                <a:lnTo>
                  <a:pt x="0" y="15152425"/>
                </a:lnTo>
                <a:lnTo>
                  <a:pt x="0" y="0"/>
                </a:lnTo>
                <a:close/>
              </a:path>
            </a:pathLst>
          </a:custGeom>
          <a:blipFill>
            <a:blip r:embed="rId2">
              <a:alphaModFix amt="31000"/>
            </a:blip>
            <a:stretch>
              <a:fillRect l="0" t="0" r="0" b="0"/>
            </a:stretch>
          </a:blipFill>
        </p:spPr>
      </p:sp>
      <p:grpSp>
        <p:nvGrpSpPr>
          <p:cNvPr name="Group 3" id="3"/>
          <p:cNvGrpSpPr/>
          <p:nvPr/>
        </p:nvGrpSpPr>
        <p:grpSpPr>
          <a:xfrm rot="0">
            <a:off x="0" y="3388"/>
            <a:ext cx="9977943" cy="10287000"/>
            <a:chOff x="0" y="0"/>
            <a:chExt cx="2627936" cy="2709333"/>
          </a:xfrm>
        </p:grpSpPr>
        <p:sp>
          <p:nvSpPr>
            <p:cNvPr name="Freeform 4" id="4"/>
            <p:cNvSpPr/>
            <p:nvPr/>
          </p:nvSpPr>
          <p:spPr>
            <a:xfrm flipH="false" flipV="false" rot="0">
              <a:off x="0" y="0"/>
              <a:ext cx="2627936" cy="2709333"/>
            </a:xfrm>
            <a:custGeom>
              <a:avLst/>
              <a:gdLst/>
              <a:ahLst/>
              <a:cxnLst/>
              <a:rect r="r" b="b" t="t" l="l"/>
              <a:pathLst>
                <a:path h="2709333" w="2627936">
                  <a:moveTo>
                    <a:pt x="0" y="0"/>
                  </a:moveTo>
                  <a:lnTo>
                    <a:pt x="2627936" y="0"/>
                  </a:lnTo>
                  <a:lnTo>
                    <a:pt x="2627936" y="2709333"/>
                  </a:lnTo>
                  <a:lnTo>
                    <a:pt x="0" y="2709333"/>
                  </a:lnTo>
                  <a:close/>
                </a:path>
              </a:pathLst>
            </a:custGeom>
            <a:solidFill>
              <a:srgbClr val="FFFFFF">
                <a:alpha val="83922"/>
              </a:srgbClr>
            </a:solidFill>
          </p:spPr>
        </p:sp>
        <p:sp>
          <p:nvSpPr>
            <p:cNvPr name="TextBox 5" id="5"/>
            <p:cNvSpPr txBox="true"/>
            <p:nvPr/>
          </p:nvSpPr>
          <p:spPr>
            <a:xfrm>
              <a:off x="0" y="-47625"/>
              <a:ext cx="2627936" cy="2756958"/>
            </a:xfrm>
            <a:prstGeom prst="rect">
              <a:avLst/>
            </a:prstGeom>
          </p:spPr>
          <p:txBody>
            <a:bodyPr anchor="ctr" rtlCol="false" tIns="50800" lIns="50800" bIns="50800" rIns="50800"/>
            <a:lstStyle/>
            <a:p>
              <a:pPr algn="ctr">
                <a:lnSpc>
                  <a:spcPts val="3222"/>
                </a:lnSpc>
              </a:pPr>
            </a:p>
          </p:txBody>
        </p:sp>
      </p:grpSp>
      <p:sp>
        <p:nvSpPr>
          <p:cNvPr name="Freeform 6" id="6"/>
          <p:cNvSpPr/>
          <p:nvPr/>
        </p:nvSpPr>
        <p:spPr>
          <a:xfrm flipH="false" flipV="false" rot="0">
            <a:off x="723006" y="2895328"/>
            <a:ext cx="8730290" cy="5238174"/>
          </a:xfrm>
          <a:custGeom>
            <a:avLst/>
            <a:gdLst/>
            <a:ahLst/>
            <a:cxnLst/>
            <a:rect r="r" b="b" t="t" l="l"/>
            <a:pathLst>
              <a:path h="5238174" w="8730290">
                <a:moveTo>
                  <a:pt x="0" y="0"/>
                </a:moveTo>
                <a:lnTo>
                  <a:pt x="8730290" y="0"/>
                </a:lnTo>
                <a:lnTo>
                  <a:pt x="8730290" y="5238174"/>
                </a:lnTo>
                <a:lnTo>
                  <a:pt x="0" y="5238174"/>
                </a:lnTo>
                <a:lnTo>
                  <a:pt x="0" y="0"/>
                </a:lnTo>
                <a:close/>
              </a:path>
            </a:pathLst>
          </a:custGeom>
          <a:blipFill>
            <a:blip r:embed="rId3"/>
            <a:stretch>
              <a:fillRect l="0" t="0" r="0" b="0"/>
            </a:stretch>
          </a:blipFill>
        </p:spPr>
      </p:sp>
      <p:sp>
        <p:nvSpPr>
          <p:cNvPr name="TextBox 7" id="7"/>
          <p:cNvSpPr txBox="true"/>
          <p:nvPr/>
        </p:nvSpPr>
        <p:spPr>
          <a:xfrm rot="0">
            <a:off x="11609386" y="4048256"/>
            <a:ext cx="4759352" cy="748500"/>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FFFFFF"/>
                </a:solidFill>
                <a:latin typeface="Barlow Condensed Bold Italics"/>
              </a:rPr>
              <a:t>05.Ventas </a:t>
            </a:r>
            <a:r>
              <a:rPr lang="en-US" sz="5429" spc="119">
                <a:solidFill>
                  <a:srgbClr val="FB9F4B"/>
                </a:solidFill>
                <a:latin typeface="Barlow Condensed Bold Italics"/>
              </a:rPr>
              <a:t>$$$$</a:t>
            </a:r>
          </a:p>
        </p:txBody>
      </p:sp>
      <p:sp>
        <p:nvSpPr>
          <p:cNvPr name="TextBox 8" id="8"/>
          <p:cNvSpPr txBox="true"/>
          <p:nvPr/>
        </p:nvSpPr>
        <p:spPr>
          <a:xfrm rot="0">
            <a:off x="11137629" y="4739605"/>
            <a:ext cx="6368034" cy="3393897"/>
          </a:xfrm>
          <a:prstGeom prst="rect">
            <a:avLst/>
          </a:prstGeom>
        </p:spPr>
        <p:txBody>
          <a:bodyPr anchor="t" rtlCol="false" tIns="0" lIns="0" bIns="0" rIns="0">
            <a:spAutoFit/>
          </a:bodyPr>
          <a:lstStyle/>
          <a:p>
            <a:pPr>
              <a:lnSpc>
                <a:spcPts val="3844"/>
              </a:lnSpc>
            </a:pPr>
          </a:p>
          <a:p>
            <a:pPr marL="601406" indent="-300703" lvl="1">
              <a:lnSpc>
                <a:spcPts val="3844"/>
              </a:lnSpc>
              <a:buFont typeface="Arial"/>
              <a:buChar char="•"/>
            </a:pPr>
            <a:r>
              <a:rPr lang="en-US" sz="2785">
                <a:solidFill>
                  <a:srgbClr val="FFFFFF"/>
                </a:solidFill>
                <a:latin typeface="Montserrat"/>
              </a:rPr>
              <a:t>2010-12 Crisis económica.</a:t>
            </a:r>
          </a:p>
          <a:p>
            <a:pPr marL="601406" indent="-300703" lvl="1">
              <a:lnSpc>
                <a:spcPts val="3844"/>
              </a:lnSpc>
              <a:buFont typeface="Arial"/>
              <a:buChar char="•"/>
            </a:pPr>
            <a:r>
              <a:rPr lang="en-US" sz="2785">
                <a:solidFill>
                  <a:srgbClr val="FFFFFF"/>
                </a:solidFill>
                <a:latin typeface="Montserrat"/>
              </a:rPr>
              <a:t>2016-17 Paso previo venta VCF</a:t>
            </a:r>
          </a:p>
          <a:p>
            <a:pPr marL="601406" indent="-300703" lvl="1">
              <a:lnSpc>
                <a:spcPts val="3844"/>
              </a:lnSpc>
              <a:buFont typeface="Arial"/>
              <a:buChar char="•"/>
            </a:pPr>
            <a:r>
              <a:rPr lang="en-US" sz="2785">
                <a:solidFill>
                  <a:srgbClr val="FFFFFF"/>
                </a:solidFill>
                <a:latin typeface="Montserrat"/>
              </a:rPr>
              <a:t>2020-21 Sin clasificación EU.</a:t>
            </a:r>
          </a:p>
          <a:p>
            <a:pPr>
              <a:lnSpc>
                <a:spcPts val="3844"/>
              </a:lnSpc>
            </a:pPr>
          </a:p>
          <a:p>
            <a:pPr>
              <a:lnSpc>
                <a:spcPts val="3844"/>
              </a:lnSpc>
            </a:pPr>
          </a:p>
          <a:p>
            <a:pPr>
              <a:lnSpc>
                <a:spcPts val="3844"/>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DAGCybpedZk</dc:identifier>
  <dcterms:modified xsi:type="dcterms:W3CDTF">2011-08-01T06:04:30Z</dcterms:modified>
  <cp:revision>1</cp:revision>
  <dc:title>EL CASO LIM - RAÚL SOLER </dc:title>
</cp:coreProperties>
</file>

<file path=docProps/thumbnail.jpeg>
</file>